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323" r:id="rId2"/>
    <p:sldId id="352" r:id="rId3"/>
    <p:sldId id="353" r:id="rId4"/>
    <p:sldId id="362" r:id="rId5"/>
    <p:sldId id="365" r:id="rId6"/>
    <p:sldId id="363" r:id="rId7"/>
    <p:sldId id="364" r:id="rId8"/>
    <p:sldId id="366" r:id="rId9"/>
    <p:sldId id="333" r:id="rId10"/>
    <p:sldId id="320" r:id="rId11"/>
    <p:sldId id="321" r:id="rId12"/>
    <p:sldId id="261" r:id="rId13"/>
    <p:sldId id="287" r:id="rId14"/>
    <p:sldId id="288" r:id="rId15"/>
    <p:sldId id="264" r:id="rId16"/>
    <p:sldId id="361" r:id="rId17"/>
    <p:sldId id="354" r:id="rId18"/>
    <p:sldId id="339" r:id="rId19"/>
    <p:sldId id="266" r:id="rId20"/>
    <p:sldId id="345" r:id="rId21"/>
    <p:sldId id="346" r:id="rId22"/>
    <p:sldId id="355" r:id="rId23"/>
    <p:sldId id="356" r:id="rId24"/>
    <p:sldId id="357" r:id="rId25"/>
    <p:sldId id="358" r:id="rId26"/>
    <p:sldId id="268" r:id="rId27"/>
    <p:sldId id="360" r:id="rId28"/>
    <p:sldId id="303" r:id="rId29"/>
    <p:sldId id="334" r:id="rId3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10"/>
    <p:restoredTop sz="94572"/>
  </p:normalViewPr>
  <p:slideViewPr>
    <p:cSldViewPr>
      <p:cViewPr varScale="1">
        <p:scale>
          <a:sx n="122" d="100"/>
          <a:sy n="122" d="100"/>
        </p:scale>
        <p:origin x="1206" y="90"/>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varScale="1">
        <p:scale>
          <a:sx n="56" d="100"/>
          <a:sy n="56" d="100"/>
        </p:scale>
        <p:origin x="1760" y="5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D8D18FBD-D842-4402-AFF3-80F62A3D986A}" type="datetimeFigureOut">
              <a:rPr lang="en-US" smtClean="0"/>
              <a:t>11/7/2017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C1C9FC1-9E02-4B85-832F-EA0747C5306A}" type="slidenum">
              <a:rPr lang="en-US" smtClean="0"/>
              <a:t>‹#›</a:t>
            </a:fld>
            <a:endParaRPr lang="en-US"/>
          </a:p>
        </p:txBody>
      </p:sp>
    </p:spTree>
    <p:extLst>
      <p:ext uri="{BB962C8B-B14F-4D97-AF65-F5344CB8AC3E}">
        <p14:creationId xmlns:p14="http://schemas.microsoft.com/office/powerpoint/2010/main" val="29182103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675C604-D2ED-450C-B073-DEEFC34F54EB}" type="datetimeFigureOut">
              <a:rPr lang="en-US" smtClean="0"/>
              <a:t>11/7/2017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B1148D0E-F257-4C90-A541-CA3042DC3DF2}" type="slidenum">
              <a:rPr lang="en-US" smtClean="0"/>
              <a:t>‹#›</a:t>
            </a:fld>
            <a:endParaRPr lang="en-US"/>
          </a:p>
        </p:txBody>
      </p:sp>
    </p:spTree>
    <p:extLst>
      <p:ext uri="{BB962C8B-B14F-4D97-AF65-F5344CB8AC3E}">
        <p14:creationId xmlns:p14="http://schemas.microsoft.com/office/powerpoint/2010/main" val="1245867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148D0E-F257-4C90-A541-CA3042DC3DF2}" type="slidenum">
              <a:rPr lang="en-US" smtClean="0"/>
              <a:t>1</a:t>
            </a:fld>
            <a:endParaRPr lang="en-US"/>
          </a:p>
        </p:txBody>
      </p:sp>
    </p:spTree>
    <p:extLst>
      <p:ext uri="{BB962C8B-B14F-4D97-AF65-F5344CB8AC3E}">
        <p14:creationId xmlns:p14="http://schemas.microsoft.com/office/powerpoint/2010/main" val="664115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148D0E-F257-4C90-A541-CA3042DC3DF2}" type="slidenum">
              <a:rPr lang="en-US" smtClean="0"/>
              <a:t>4</a:t>
            </a:fld>
            <a:endParaRPr lang="en-US"/>
          </a:p>
        </p:txBody>
      </p:sp>
    </p:spTree>
    <p:extLst>
      <p:ext uri="{BB962C8B-B14F-4D97-AF65-F5344CB8AC3E}">
        <p14:creationId xmlns:p14="http://schemas.microsoft.com/office/powerpoint/2010/main" val="31443218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1148D0E-F257-4C90-A541-CA3042DC3DF2}" type="slidenum">
              <a:rPr lang="en-US" smtClean="0"/>
              <a:t>9</a:t>
            </a:fld>
            <a:endParaRPr lang="en-US"/>
          </a:p>
        </p:txBody>
      </p:sp>
    </p:spTree>
    <p:extLst>
      <p:ext uri="{BB962C8B-B14F-4D97-AF65-F5344CB8AC3E}">
        <p14:creationId xmlns:p14="http://schemas.microsoft.com/office/powerpoint/2010/main" val="757388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p:txBody>
          <a:bodyPr/>
          <a:lstStyle/>
          <a:p>
            <a:pPr defTabSz="927436">
              <a:defRPr/>
            </a:pPr>
            <a:fld id="{7DE3D158-4BAD-47EF-96E4-33AC73CA71F8}" type="slidenum">
              <a:rPr lang="en-US" smtClean="0"/>
              <a:pPr defTabSz="927436">
                <a:defRPr/>
              </a:pPr>
              <a:t>12</a:t>
            </a:fld>
            <a:endParaRPr lang="en-US" dirty="0"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xfrm>
            <a:off x="702635" y="4416109"/>
            <a:ext cx="5605134" cy="4184015"/>
          </a:xfrm>
          <a:noFill/>
          <a:ln/>
        </p:spPr>
        <p:txBody>
          <a:bodyPr/>
          <a:lstStyle/>
          <a:p>
            <a:endParaRPr lang="en-US" smtClean="0"/>
          </a:p>
        </p:txBody>
      </p:sp>
    </p:spTree>
    <p:extLst>
      <p:ext uri="{BB962C8B-B14F-4D97-AF65-F5344CB8AC3E}">
        <p14:creationId xmlns:p14="http://schemas.microsoft.com/office/powerpoint/2010/main" val="201148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pPr defTabSz="942999"/>
            <a:fld id="{5CBF8D78-CA93-4E03-B456-B95DFDB5922B}" type="slidenum">
              <a:rPr lang="en-US" smtClean="0"/>
              <a:pPr defTabSz="942999"/>
              <a:t>13</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112877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pPr defTabSz="942999"/>
            <a:fld id="{5CBF8D78-CA93-4E03-B456-B95DFDB5922B}" type="slidenum">
              <a:rPr lang="en-US" smtClean="0"/>
              <a:pPr defTabSz="942999"/>
              <a:t>14</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220611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EE58A4E-F039-6F4B-9678-425915726110}" type="datetime1">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B05821-C9AC-4044-B390-E2555040AC3E}" type="slidenum">
              <a:rPr lang="en-US" smtClean="0"/>
              <a:t>‹#›</a:t>
            </a:fld>
            <a:endParaRPr lang="en-US"/>
          </a:p>
        </p:txBody>
      </p:sp>
    </p:spTree>
    <p:extLst>
      <p:ext uri="{BB962C8B-B14F-4D97-AF65-F5344CB8AC3E}">
        <p14:creationId xmlns:p14="http://schemas.microsoft.com/office/powerpoint/2010/main" val="1605193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5513F3-33DE-744D-BF1E-821C02492722}" type="datetime1">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B05821-C9AC-4044-B390-E2555040AC3E}" type="slidenum">
              <a:rPr lang="en-US" smtClean="0"/>
              <a:t>‹#›</a:t>
            </a:fld>
            <a:endParaRPr lang="en-US"/>
          </a:p>
        </p:txBody>
      </p:sp>
    </p:spTree>
    <p:extLst>
      <p:ext uri="{BB962C8B-B14F-4D97-AF65-F5344CB8AC3E}">
        <p14:creationId xmlns:p14="http://schemas.microsoft.com/office/powerpoint/2010/main" val="21156835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77D1F5-1C0E-7E42-A25C-A3B60DECDE3C}" type="datetime1">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B05821-C9AC-4044-B390-E2555040AC3E}" type="slidenum">
              <a:rPr lang="en-US" smtClean="0"/>
              <a:t>‹#›</a:t>
            </a:fld>
            <a:endParaRPr lang="en-US"/>
          </a:p>
        </p:txBody>
      </p:sp>
    </p:spTree>
    <p:extLst>
      <p:ext uri="{BB962C8B-B14F-4D97-AF65-F5344CB8AC3E}">
        <p14:creationId xmlns:p14="http://schemas.microsoft.com/office/powerpoint/2010/main" val="3269631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2E6123-A4BA-3347-8669-965737ABA314}" type="datetime1">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B05821-C9AC-4044-B390-E2555040AC3E}" type="slidenum">
              <a:rPr lang="en-US" smtClean="0"/>
              <a:t>‹#›</a:t>
            </a:fld>
            <a:endParaRPr lang="en-US"/>
          </a:p>
        </p:txBody>
      </p:sp>
    </p:spTree>
    <p:extLst>
      <p:ext uri="{BB962C8B-B14F-4D97-AF65-F5344CB8AC3E}">
        <p14:creationId xmlns:p14="http://schemas.microsoft.com/office/powerpoint/2010/main" val="3927971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31BB25C-D5F8-CF40-83CA-EB3FB960F2D7}" type="datetime1">
              <a:rPr lang="en-US" smtClean="0"/>
              <a:t>11/7/2017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B05821-C9AC-4044-B390-E2555040AC3E}" type="slidenum">
              <a:rPr lang="en-US" smtClean="0"/>
              <a:t>‹#›</a:t>
            </a:fld>
            <a:endParaRPr lang="en-US"/>
          </a:p>
        </p:txBody>
      </p:sp>
    </p:spTree>
    <p:extLst>
      <p:ext uri="{BB962C8B-B14F-4D97-AF65-F5344CB8AC3E}">
        <p14:creationId xmlns:p14="http://schemas.microsoft.com/office/powerpoint/2010/main" val="3944736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487D75F-B1FB-6A4C-924E-210E2C565FC1}" type="datetime1">
              <a:rPr lang="en-US" smtClean="0"/>
              <a:t>11/7/2017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B05821-C9AC-4044-B390-E2555040AC3E}" type="slidenum">
              <a:rPr lang="en-US" smtClean="0"/>
              <a:t>‹#›</a:t>
            </a:fld>
            <a:endParaRPr lang="en-US"/>
          </a:p>
        </p:txBody>
      </p:sp>
    </p:spTree>
    <p:extLst>
      <p:ext uri="{BB962C8B-B14F-4D97-AF65-F5344CB8AC3E}">
        <p14:creationId xmlns:p14="http://schemas.microsoft.com/office/powerpoint/2010/main" val="2959024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850529A-009E-2646-833C-58E33EAF3CBD}" type="datetime1">
              <a:rPr lang="en-US" smtClean="0"/>
              <a:t>11/7/2017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B05821-C9AC-4044-B390-E2555040AC3E}" type="slidenum">
              <a:rPr lang="en-US" smtClean="0"/>
              <a:t>‹#›</a:t>
            </a:fld>
            <a:endParaRPr lang="en-US"/>
          </a:p>
        </p:txBody>
      </p:sp>
    </p:spTree>
    <p:extLst>
      <p:ext uri="{BB962C8B-B14F-4D97-AF65-F5344CB8AC3E}">
        <p14:creationId xmlns:p14="http://schemas.microsoft.com/office/powerpoint/2010/main" val="6425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42F10D1-B94A-084B-A96E-42BB2B9C2499}" type="datetime1">
              <a:rPr lang="en-US" smtClean="0"/>
              <a:t>11/7/2017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B05821-C9AC-4044-B390-E2555040AC3E}" type="slidenum">
              <a:rPr lang="en-US" smtClean="0"/>
              <a:t>‹#›</a:t>
            </a:fld>
            <a:endParaRPr lang="en-US"/>
          </a:p>
        </p:txBody>
      </p:sp>
    </p:spTree>
    <p:extLst>
      <p:ext uri="{BB962C8B-B14F-4D97-AF65-F5344CB8AC3E}">
        <p14:creationId xmlns:p14="http://schemas.microsoft.com/office/powerpoint/2010/main" val="3871411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7E160C-D617-4F46-9FFF-28AC5A38FFCA}" type="datetime1">
              <a:rPr lang="en-US" smtClean="0"/>
              <a:t>11/7/2017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B05821-C9AC-4044-B390-E2555040AC3E}" type="slidenum">
              <a:rPr lang="en-US" smtClean="0"/>
              <a:t>‹#›</a:t>
            </a:fld>
            <a:endParaRPr lang="en-US"/>
          </a:p>
        </p:txBody>
      </p:sp>
    </p:spTree>
    <p:extLst>
      <p:ext uri="{BB962C8B-B14F-4D97-AF65-F5344CB8AC3E}">
        <p14:creationId xmlns:p14="http://schemas.microsoft.com/office/powerpoint/2010/main" val="2517468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AD5D569-2852-8641-944E-8BCDD4AA1B4C}" type="datetime1">
              <a:rPr lang="en-US" smtClean="0"/>
              <a:t>11/7/2017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B05821-C9AC-4044-B390-E2555040AC3E}" type="slidenum">
              <a:rPr lang="en-US" smtClean="0"/>
              <a:t>‹#›</a:t>
            </a:fld>
            <a:endParaRPr lang="en-US"/>
          </a:p>
        </p:txBody>
      </p:sp>
    </p:spTree>
    <p:extLst>
      <p:ext uri="{BB962C8B-B14F-4D97-AF65-F5344CB8AC3E}">
        <p14:creationId xmlns:p14="http://schemas.microsoft.com/office/powerpoint/2010/main" val="792922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D92DFB3-F1C3-5944-A03E-DE67EFCC167D}" type="datetime1">
              <a:rPr lang="en-US" smtClean="0"/>
              <a:t>11/7/2017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B05821-C9AC-4044-B390-E2555040AC3E}" type="slidenum">
              <a:rPr lang="en-US" smtClean="0"/>
              <a:t>‹#›</a:t>
            </a:fld>
            <a:endParaRPr lang="en-US"/>
          </a:p>
        </p:txBody>
      </p:sp>
    </p:spTree>
    <p:extLst>
      <p:ext uri="{BB962C8B-B14F-4D97-AF65-F5344CB8AC3E}">
        <p14:creationId xmlns:p14="http://schemas.microsoft.com/office/powerpoint/2010/main" val="3424552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4CEE21-22D3-024F-89CD-1B129EF7B6B6}" type="datetime1">
              <a:rPr lang="en-US" smtClean="0"/>
              <a:t>11/7/2017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B05821-C9AC-4044-B390-E2555040AC3E}" type="slidenum">
              <a:rPr lang="en-US" smtClean="0"/>
              <a:t>‹#›</a:t>
            </a:fld>
            <a:endParaRPr lang="en-US"/>
          </a:p>
        </p:txBody>
      </p:sp>
    </p:spTree>
    <p:extLst>
      <p:ext uri="{BB962C8B-B14F-4D97-AF65-F5344CB8AC3E}">
        <p14:creationId xmlns:p14="http://schemas.microsoft.com/office/powerpoint/2010/main" val="38735289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55574" y="-76200"/>
            <a:ext cx="8759825" cy="1219200"/>
          </a:xfrm>
        </p:spPr>
        <p:txBody>
          <a:bodyPr>
            <a:normAutofit/>
          </a:bodyPr>
          <a:lstStyle/>
          <a:p>
            <a:r>
              <a:rPr lang="en-US" sz="4800" b="1" dirty="0" smtClean="0"/>
              <a:t>“Discover Your True North”</a:t>
            </a:r>
            <a:endParaRPr lang="en-US" altLang="en-US" sz="4800" dirty="0" smtClean="0">
              <a:solidFill>
                <a:schemeClr val="tx1"/>
              </a:solidFill>
            </a:endParaRPr>
          </a:p>
        </p:txBody>
      </p:sp>
      <p:sp>
        <p:nvSpPr>
          <p:cNvPr id="16387" name="Content Placeholder 3"/>
          <p:cNvSpPr>
            <a:spLocks noGrp="1"/>
          </p:cNvSpPr>
          <p:nvPr>
            <p:ph idx="1"/>
          </p:nvPr>
        </p:nvSpPr>
        <p:spPr>
          <a:xfrm>
            <a:off x="155575" y="1219200"/>
            <a:ext cx="8878888" cy="5334001"/>
          </a:xfrm>
        </p:spPr>
        <p:txBody>
          <a:bodyPr>
            <a:normAutofit/>
          </a:bodyPr>
          <a:lstStyle/>
          <a:p>
            <a:pPr algn="ctr">
              <a:buFontTx/>
              <a:buNone/>
            </a:pPr>
            <a:endParaRPr lang="en-US" altLang="en-US" sz="3600" b="1" dirty="0" smtClean="0">
              <a:latin typeface="Arial" panose="020B0604020202020204" pitchFamily="34" charset="0"/>
              <a:cs typeface="Arial" panose="020B0604020202020204" pitchFamily="34" charset="0"/>
            </a:endParaRPr>
          </a:p>
          <a:p>
            <a:pPr algn="ctr">
              <a:buFontTx/>
              <a:buNone/>
            </a:pPr>
            <a:r>
              <a:rPr lang="en-US" altLang="en-US" sz="3600" b="1" dirty="0" smtClean="0">
                <a:latin typeface="Arial" panose="020B0604020202020204" pitchFamily="34" charset="0"/>
                <a:cs typeface="Arial" panose="020B0604020202020204" pitchFamily="34" charset="0"/>
              </a:rPr>
              <a:t>Bill George </a:t>
            </a:r>
          </a:p>
          <a:p>
            <a:pPr algn="ctr">
              <a:buFontTx/>
              <a:buNone/>
            </a:pPr>
            <a:r>
              <a:rPr lang="en-US" altLang="en-US" sz="3200" b="1" dirty="0" smtClean="0">
                <a:latin typeface="Arial" panose="020B0604020202020204" pitchFamily="34" charset="0"/>
                <a:cs typeface="Arial" panose="020B0604020202020204" pitchFamily="34" charset="0"/>
              </a:rPr>
              <a:t>Senior Fellow, Harvard Business School</a:t>
            </a:r>
          </a:p>
          <a:p>
            <a:pPr algn="ctr">
              <a:buFontTx/>
              <a:buNone/>
            </a:pPr>
            <a:r>
              <a:rPr lang="en-US" altLang="en-US" sz="3200" b="1" dirty="0" smtClean="0">
                <a:latin typeface="Arial" panose="020B0604020202020204" pitchFamily="34" charset="0"/>
                <a:cs typeface="Arial" panose="020B0604020202020204" pitchFamily="34" charset="0"/>
              </a:rPr>
              <a:t>and former Chair &amp; CEO of Medtronic</a:t>
            </a:r>
          </a:p>
          <a:p>
            <a:pPr algn="ctr">
              <a:buFontTx/>
              <a:buNone/>
            </a:pPr>
            <a:endParaRPr lang="en-US" altLang="en-US" sz="1400" b="1" dirty="0" smtClean="0">
              <a:latin typeface="Arial" panose="020B0604020202020204" pitchFamily="34" charset="0"/>
              <a:cs typeface="Arial" panose="020B0604020202020204" pitchFamily="34" charset="0"/>
            </a:endParaRPr>
          </a:p>
          <a:p>
            <a:pPr algn="ctr">
              <a:buFontTx/>
              <a:buNone/>
            </a:pPr>
            <a:endParaRPr lang="en-US" altLang="en-US" sz="1400" b="1" dirty="0">
              <a:latin typeface="Arial" panose="020B0604020202020204" pitchFamily="34" charset="0"/>
              <a:cs typeface="Arial" panose="020B0604020202020204" pitchFamily="34" charset="0"/>
            </a:endParaRPr>
          </a:p>
          <a:p>
            <a:pPr algn="ctr">
              <a:buFontTx/>
              <a:buNone/>
            </a:pPr>
            <a:endParaRPr lang="en-US" altLang="en-US" sz="1400" b="1" dirty="0" smtClean="0">
              <a:latin typeface="Arial" panose="020B0604020202020204" pitchFamily="34" charset="0"/>
              <a:cs typeface="Arial" panose="020B0604020202020204" pitchFamily="34" charset="0"/>
            </a:endParaRPr>
          </a:p>
          <a:p>
            <a:pPr algn="ctr">
              <a:buFontTx/>
              <a:buNone/>
            </a:pPr>
            <a:endParaRPr lang="en-US" altLang="en-US" sz="1400" b="1" dirty="0" smtClean="0">
              <a:latin typeface="Arial" panose="020B0604020202020204" pitchFamily="34" charset="0"/>
              <a:cs typeface="Arial" panose="020B0604020202020204" pitchFamily="34" charset="0"/>
            </a:endParaRPr>
          </a:p>
          <a:p>
            <a:pPr algn="ctr">
              <a:buNone/>
            </a:pPr>
            <a:r>
              <a:rPr lang="en-US" altLang="en-US" b="1" dirty="0" smtClean="0">
                <a:latin typeface="Arial" panose="020B0604020202020204" pitchFamily="34" charset="0"/>
                <a:cs typeface="Arial" panose="020B0604020202020204" pitchFamily="34" charset="0"/>
              </a:rPr>
              <a:t>Construction Industry Roundtable</a:t>
            </a:r>
            <a:endParaRPr lang="en-US" altLang="en-US" sz="2800" b="1" dirty="0">
              <a:latin typeface="Arial" panose="020B0604020202020204" pitchFamily="34" charset="0"/>
              <a:cs typeface="Arial" panose="020B0604020202020204" pitchFamily="34" charset="0"/>
            </a:endParaRPr>
          </a:p>
          <a:p>
            <a:pPr algn="ctr">
              <a:buFontTx/>
              <a:buNone/>
            </a:pPr>
            <a:r>
              <a:rPr lang="en-US" altLang="en-US" sz="3200" b="1" dirty="0" smtClean="0">
                <a:latin typeface="Arial" panose="020B0604020202020204" pitchFamily="34" charset="0"/>
                <a:cs typeface="Arial" panose="020B0604020202020204" pitchFamily="34" charset="0"/>
              </a:rPr>
              <a:t>West Palm Beach, FL</a:t>
            </a:r>
          </a:p>
          <a:p>
            <a:pPr algn="ctr">
              <a:buFontTx/>
              <a:buNone/>
            </a:pPr>
            <a:r>
              <a:rPr lang="en-US" altLang="en-US" sz="3200" b="1" dirty="0" smtClean="0">
                <a:latin typeface="Arial" panose="020B0604020202020204" pitchFamily="34" charset="0"/>
                <a:cs typeface="Arial" panose="020B0604020202020204" pitchFamily="34" charset="0"/>
              </a:rPr>
              <a:t>November </a:t>
            </a:r>
            <a:r>
              <a:rPr lang="en-US" altLang="en-US" b="1" dirty="0">
                <a:latin typeface="Arial" panose="020B0604020202020204" pitchFamily="34" charset="0"/>
                <a:cs typeface="Arial" panose="020B0604020202020204" pitchFamily="34" charset="0"/>
              </a:rPr>
              <a:t>8</a:t>
            </a:r>
            <a:r>
              <a:rPr lang="en-US" altLang="en-US" sz="3200" b="1" dirty="0" smtClean="0">
                <a:latin typeface="Arial" panose="020B0604020202020204" pitchFamily="34" charset="0"/>
                <a:cs typeface="Arial" panose="020B0604020202020204" pitchFamily="34" charset="0"/>
              </a:rPr>
              <a:t>, 2017</a:t>
            </a:r>
          </a:p>
        </p:txBody>
      </p:sp>
      <p:sp>
        <p:nvSpPr>
          <p:cNvPr id="2" name="Slide Number Placeholder 1"/>
          <p:cNvSpPr>
            <a:spLocks noGrp="1"/>
          </p:cNvSpPr>
          <p:nvPr>
            <p:ph type="sldNum" sz="quarter" idx="12"/>
          </p:nvPr>
        </p:nvSpPr>
        <p:spPr/>
        <p:txBody>
          <a:bodyPr/>
          <a:lstStyle/>
          <a:p>
            <a:fld id="{FEB05821-C9AC-4044-B390-E2555040AC3E}" type="slidenum">
              <a:rPr lang="en-US" smtClean="0"/>
              <a:t>1</a:t>
            </a:fld>
            <a:endParaRPr lang="en-US"/>
          </a:p>
        </p:txBody>
      </p:sp>
    </p:spTree>
    <p:extLst>
      <p:ext uri="{BB962C8B-B14F-4D97-AF65-F5344CB8AC3E}">
        <p14:creationId xmlns:p14="http://schemas.microsoft.com/office/powerpoint/2010/main" val="2615716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a:xfrm>
            <a:off x="152400" y="-1"/>
            <a:ext cx="8206154" cy="1072882"/>
          </a:xfrm>
        </p:spPr>
        <p:txBody>
          <a:bodyPr>
            <a:normAutofit/>
          </a:bodyPr>
          <a:lstStyle/>
          <a:p>
            <a:pPr algn="ctr"/>
            <a:r>
              <a:rPr lang="en-US" sz="4000" b="1" dirty="0" smtClean="0">
                <a:solidFill>
                  <a:schemeClr val="tx1"/>
                </a:solidFill>
              </a:rPr>
              <a:t>Why Leadership Matters</a:t>
            </a:r>
          </a:p>
        </p:txBody>
      </p:sp>
      <p:sp>
        <p:nvSpPr>
          <p:cNvPr id="6147" name="Content Placeholder 4"/>
          <p:cNvSpPr>
            <a:spLocks noGrp="1"/>
          </p:cNvSpPr>
          <p:nvPr>
            <p:ph idx="1"/>
          </p:nvPr>
        </p:nvSpPr>
        <p:spPr>
          <a:xfrm>
            <a:off x="650929" y="1317356"/>
            <a:ext cx="7807272" cy="5159644"/>
          </a:xfrm>
        </p:spPr>
        <p:txBody>
          <a:bodyPr>
            <a:normAutofit/>
          </a:bodyPr>
          <a:lstStyle/>
          <a:p>
            <a:pPr>
              <a:spcBef>
                <a:spcPts val="600"/>
              </a:spcBef>
            </a:pPr>
            <a:r>
              <a:rPr lang="en-US" dirty="0" smtClean="0"/>
              <a:t>Leadership makes the difference between success and failure of your organization</a:t>
            </a:r>
          </a:p>
          <a:p>
            <a:pPr>
              <a:spcBef>
                <a:spcPts val="600"/>
              </a:spcBef>
              <a:buNone/>
            </a:pPr>
            <a:endParaRPr lang="en-US" sz="1400" dirty="0" smtClean="0"/>
          </a:p>
          <a:p>
            <a:pPr>
              <a:spcBef>
                <a:spcPts val="600"/>
              </a:spcBef>
            </a:pPr>
            <a:r>
              <a:rPr lang="en-US" dirty="0" smtClean="0"/>
              <a:t>The root cause of numerous corporate meltdowns and failures in the last decade is </a:t>
            </a:r>
            <a:r>
              <a:rPr lang="en-US" i="1" dirty="0" smtClean="0"/>
              <a:t>failed leadership</a:t>
            </a:r>
            <a:endParaRPr lang="en-US" dirty="0" smtClean="0"/>
          </a:p>
          <a:p>
            <a:pPr>
              <a:spcBef>
                <a:spcPts val="600"/>
              </a:spcBef>
              <a:buNone/>
            </a:pPr>
            <a:endParaRPr lang="en-US" sz="1400" dirty="0" smtClean="0"/>
          </a:p>
          <a:p>
            <a:pPr>
              <a:spcBef>
                <a:spcPts val="600"/>
              </a:spcBef>
            </a:pPr>
            <a:r>
              <a:rPr lang="en-US" dirty="0" smtClean="0"/>
              <a:t>Many failed leaders focused on short-term over long-term, placing their self-interest ahead of their institution’s interests.</a:t>
            </a:r>
          </a:p>
        </p:txBody>
      </p:sp>
      <p:sp>
        <p:nvSpPr>
          <p:cNvPr id="2" name="Slide Number Placeholder 1"/>
          <p:cNvSpPr>
            <a:spLocks noGrp="1"/>
          </p:cNvSpPr>
          <p:nvPr>
            <p:ph type="sldNum" sz="quarter" idx="12"/>
          </p:nvPr>
        </p:nvSpPr>
        <p:spPr/>
        <p:txBody>
          <a:bodyPr/>
          <a:lstStyle/>
          <a:p>
            <a:fld id="{FEB05821-C9AC-4044-B390-E2555040AC3E}" type="slidenum">
              <a:rPr lang="en-US" smtClean="0"/>
              <a:t>10</a:t>
            </a:fld>
            <a:endParaRPr lang="en-US"/>
          </a:p>
        </p:txBody>
      </p:sp>
    </p:spTree>
    <p:extLst>
      <p:ext uri="{BB962C8B-B14F-4D97-AF65-F5344CB8AC3E}">
        <p14:creationId xmlns:p14="http://schemas.microsoft.com/office/powerpoint/2010/main" val="2353220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a:xfrm>
            <a:off x="152400" y="-1"/>
            <a:ext cx="8206154" cy="1066801"/>
          </a:xfrm>
        </p:spPr>
        <p:txBody>
          <a:bodyPr>
            <a:normAutofit/>
          </a:bodyPr>
          <a:lstStyle/>
          <a:p>
            <a:pPr algn="ctr"/>
            <a:r>
              <a:rPr lang="en-US" sz="4000" b="1" dirty="0" smtClean="0">
                <a:solidFill>
                  <a:schemeClr val="tx1"/>
                </a:solidFill>
              </a:rPr>
              <a:t>Why Leaders Fail</a:t>
            </a:r>
          </a:p>
        </p:txBody>
      </p:sp>
      <p:sp>
        <p:nvSpPr>
          <p:cNvPr id="6147" name="Content Placeholder 4"/>
          <p:cNvSpPr>
            <a:spLocks noGrp="1"/>
          </p:cNvSpPr>
          <p:nvPr>
            <p:ph idx="1"/>
          </p:nvPr>
        </p:nvSpPr>
        <p:spPr>
          <a:xfrm>
            <a:off x="173038" y="1495586"/>
            <a:ext cx="8970962" cy="5362414"/>
          </a:xfrm>
        </p:spPr>
        <p:txBody>
          <a:bodyPr>
            <a:normAutofit/>
          </a:bodyPr>
          <a:lstStyle/>
          <a:p>
            <a:pPr>
              <a:spcBef>
                <a:spcPts val="600"/>
              </a:spcBef>
            </a:pPr>
            <a:r>
              <a:rPr lang="en-US" dirty="0" smtClean="0"/>
              <a:t>Failed leaders did not fail due to lack of IQ</a:t>
            </a:r>
          </a:p>
          <a:p>
            <a:pPr>
              <a:spcBef>
                <a:spcPts val="600"/>
              </a:spcBef>
              <a:buNone/>
            </a:pPr>
            <a:endParaRPr lang="en-US" sz="1400" dirty="0" smtClean="0"/>
          </a:p>
          <a:p>
            <a:pPr>
              <a:spcBef>
                <a:spcPts val="1200"/>
              </a:spcBef>
              <a:spcAft>
                <a:spcPts val="900"/>
              </a:spcAft>
            </a:pPr>
            <a:r>
              <a:rPr lang="en-US" dirty="0" smtClean="0"/>
              <a:t>Rather they lacked emotional intelligence (EQ) </a:t>
            </a:r>
          </a:p>
          <a:p>
            <a:pPr lvl="1">
              <a:lnSpc>
                <a:spcPct val="60000"/>
              </a:lnSpc>
              <a:spcBef>
                <a:spcPts val="1200"/>
              </a:spcBef>
              <a:spcAft>
                <a:spcPts val="900"/>
              </a:spcAft>
            </a:pPr>
            <a:r>
              <a:rPr lang="en-US" sz="3200" dirty="0" smtClean="0"/>
              <a:t>Lacked self-awareness </a:t>
            </a:r>
          </a:p>
          <a:p>
            <a:pPr lvl="1">
              <a:lnSpc>
                <a:spcPct val="60000"/>
              </a:lnSpc>
              <a:spcBef>
                <a:spcPts val="1200"/>
              </a:spcBef>
              <a:spcAft>
                <a:spcPts val="900"/>
              </a:spcAft>
            </a:pPr>
            <a:r>
              <a:rPr lang="en-US" sz="3200" dirty="0" smtClean="0"/>
              <a:t>Unable to face reality &amp; admit mistakes</a:t>
            </a:r>
          </a:p>
          <a:p>
            <a:pPr lvl="1">
              <a:lnSpc>
                <a:spcPct val="60000"/>
              </a:lnSpc>
              <a:spcBef>
                <a:spcPts val="1200"/>
              </a:spcBef>
              <a:spcAft>
                <a:spcPts val="900"/>
              </a:spcAft>
            </a:pPr>
            <a:r>
              <a:rPr lang="en-US" sz="3200" dirty="0" smtClean="0"/>
              <a:t>Lacked passion for company’s mission &amp; values</a:t>
            </a:r>
          </a:p>
          <a:p>
            <a:pPr lvl="1">
              <a:lnSpc>
                <a:spcPct val="60000"/>
              </a:lnSpc>
              <a:spcBef>
                <a:spcPts val="1200"/>
              </a:spcBef>
              <a:spcAft>
                <a:spcPts val="900"/>
              </a:spcAft>
            </a:pPr>
            <a:r>
              <a:rPr lang="en-US" sz="3200" dirty="0" smtClean="0"/>
              <a:t>Lacked compassion and empathy for people</a:t>
            </a:r>
          </a:p>
          <a:p>
            <a:pPr lvl="1">
              <a:lnSpc>
                <a:spcPct val="60000"/>
              </a:lnSpc>
              <a:spcBef>
                <a:spcPts val="1200"/>
              </a:spcBef>
              <a:spcAft>
                <a:spcPts val="900"/>
              </a:spcAft>
            </a:pPr>
            <a:r>
              <a:rPr lang="en-US" sz="3200" dirty="0" smtClean="0"/>
              <a:t>Lacked courage to transform organization</a:t>
            </a:r>
          </a:p>
        </p:txBody>
      </p:sp>
      <p:sp>
        <p:nvSpPr>
          <p:cNvPr id="2" name="Slide Number Placeholder 1"/>
          <p:cNvSpPr>
            <a:spLocks noGrp="1"/>
          </p:cNvSpPr>
          <p:nvPr>
            <p:ph type="sldNum" sz="quarter" idx="12"/>
          </p:nvPr>
        </p:nvSpPr>
        <p:spPr/>
        <p:txBody>
          <a:bodyPr/>
          <a:lstStyle/>
          <a:p>
            <a:fld id="{FEB05821-C9AC-4044-B390-E2555040AC3E}" type="slidenum">
              <a:rPr lang="en-US" smtClean="0"/>
              <a:t>11</a:t>
            </a:fld>
            <a:endParaRPr lang="en-US"/>
          </a:p>
        </p:txBody>
      </p:sp>
    </p:spTree>
    <p:extLst>
      <p:ext uri="{BB962C8B-B14F-4D97-AF65-F5344CB8AC3E}">
        <p14:creationId xmlns:p14="http://schemas.microsoft.com/office/powerpoint/2010/main" val="2039027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52400" y="225425"/>
            <a:ext cx="8839200" cy="1041400"/>
          </a:xfrm>
        </p:spPr>
        <p:txBody>
          <a:bodyPr>
            <a:normAutofit/>
          </a:bodyPr>
          <a:lstStyle/>
          <a:p>
            <a:pPr algn="ctr"/>
            <a:r>
              <a:rPr lang="en-US" sz="4000" b="1" dirty="0" smtClean="0">
                <a:solidFill>
                  <a:schemeClr val="tx1"/>
                </a:solidFill>
              </a:rPr>
              <a:t>Definition of Authentic Leadership</a:t>
            </a:r>
            <a:endParaRPr lang="en-US" sz="4000" b="1" dirty="0" smtClean="0"/>
          </a:p>
        </p:txBody>
      </p:sp>
      <p:sp>
        <p:nvSpPr>
          <p:cNvPr id="21507" name="Rectangle 3"/>
          <p:cNvSpPr>
            <a:spLocks noGrp="1" noChangeArrowheads="1"/>
          </p:cNvSpPr>
          <p:nvPr>
            <p:ph idx="1"/>
          </p:nvPr>
        </p:nvSpPr>
        <p:spPr>
          <a:xfrm>
            <a:off x="228600" y="2051050"/>
            <a:ext cx="8686800" cy="4075113"/>
          </a:xfrm>
        </p:spPr>
        <p:txBody>
          <a:bodyPr/>
          <a:lstStyle/>
          <a:p>
            <a:pPr algn="ctr">
              <a:spcBef>
                <a:spcPct val="0"/>
              </a:spcBef>
              <a:buFont typeface="Wingdings" pitchFamily="2" charset="2"/>
              <a:buNone/>
            </a:pPr>
            <a:r>
              <a:rPr lang="en-US" sz="3600" dirty="0" smtClean="0"/>
              <a:t>Authentic leaders </a:t>
            </a:r>
            <a:r>
              <a:rPr lang="en-US" sz="3600" i="1" dirty="0" smtClean="0"/>
              <a:t>align </a:t>
            </a:r>
            <a:r>
              <a:rPr lang="en-US" sz="3600" dirty="0" smtClean="0"/>
              <a:t>people               around shared mission and values</a:t>
            </a:r>
          </a:p>
          <a:p>
            <a:pPr algn="ctr">
              <a:spcBef>
                <a:spcPct val="0"/>
              </a:spcBef>
              <a:buFont typeface="Wingdings" pitchFamily="2" charset="2"/>
              <a:buNone/>
            </a:pPr>
            <a:r>
              <a:rPr lang="en-US" sz="3600" dirty="0" smtClean="0"/>
              <a:t>and </a:t>
            </a:r>
            <a:r>
              <a:rPr lang="en-US" sz="3600" i="1" dirty="0" smtClean="0"/>
              <a:t>empower</a:t>
            </a:r>
            <a:r>
              <a:rPr lang="en-US" sz="3600" dirty="0" smtClean="0"/>
              <a:t> them to lead,</a:t>
            </a:r>
          </a:p>
          <a:p>
            <a:pPr algn="ctr">
              <a:spcBef>
                <a:spcPct val="0"/>
              </a:spcBef>
              <a:buFont typeface="Wingdings" pitchFamily="2" charset="2"/>
              <a:buNone/>
            </a:pPr>
            <a:r>
              <a:rPr lang="en-US" sz="3600" dirty="0" smtClean="0"/>
              <a:t> while </a:t>
            </a:r>
            <a:r>
              <a:rPr lang="en-US" sz="3600" i="1" dirty="0" smtClean="0"/>
              <a:t>serving</a:t>
            </a:r>
            <a:r>
              <a:rPr lang="en-US" sz="3600" dirty="0" smtClean="0"/>
              <a:t> all stakeholders, </a:t>
            </a:r>
          </a:p>
          <a:p>
            <a:pPr algn="ctr">
              <a:spcBef>
                <a:spcPct val="0"/>
              </a:spcBef>
              <a:buFont typeface="Wingdings" pitchFamily="2" charset="2"/>
              <a:buNone/>
            </a:pPr>
            <a:r>
              <a:rPr lang="en-US" sz="3600" dirty="0" smtClean="0"/>
              <a:t>and </a:t>
            </a:r>
            <a:r>
              <a:rPr lang="en-US" sz="3600" i="1" dirty="0" smtClean="0"/>
              <a:t>collaborating </a:t>
            </a:r>
            <a:r>
              <a:rPr lang="en-US" sz="3600" dirty="0" smtClean="0"/>
              <a:t>with others</a:t>
            </a:r>
          </a:p>
          <a:p>
            <a:pPr algn="ctr">
              <a:spcBef>
                <a:spcPct val="0"/>
              </a:spcBef>
              <a:buFont typeface="Wingdings" pitchFamily="2" charset="2"/>
              <a:buNone/>
            </a:pPr>
            <a:r>
              <a:rPr lang="en-US" sz="3600" dirty="0" smtClean="0"/>
              <a:t>to </a:t>
            </a:r>
            <a:r>
              <a:rPr lang="en-US" sz="3600" i="1" dirty="0" smtClean="0"/>
              <a:t>sustain</a:t>
            </a:r>
            <a:r>
              <a:rPr lang="en-US" sz="3600" dirty="0" smtClean="0"/>
              <a:t> superior results </a:t>
            </a:r>
          </a:p>
        </p:txBody>
      </p:sp>
      <p:sp>
        <p:nvSpPr>
          <p:cNvPr id="2" name="Slide Number Placeholder 1"/>
          <p:cNvSpPr>
            <a:spLocks noGrp="1"/>
          </p:cNvSpPr>
          <p:nvPr>
            <p:ph type="sldNum" sz="quarter" idx="12"/>
          </p:nvPr>
        </p:nvSpPr>
        <p:spPr/>
        <p:txBody>
          <a:bodyPr/>
          <a:lstStyle/>
          <a:p>
            <a:fld id="{FEB05821-C9AC-4044-B390-E2555040AC3E}" type="slidenum">
              <a:rPr lang="en-US" smtClean="0"/>
              <a:t>12</a:t>
            </a:fld>
            <a:endParaRPr lang="en-US"/>
          </a:p>
        </p:txBody>
      </p:sp>
    </p:spTree>
    <p:extLst>
      <p:ext uri="{BB962C8B-B14F-4D97-AF65-F5344CB8AC3E}">
        <p14:creationId xmlns:p14="http://schemas.microsoft.com/office/powerpoint/2010/main" val="1423368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0" y="95416"/>
            <a:ext cx="9144000" cy="971384"/>
          </a:xfrm>
        </p:spPr>
        <p:txBody>
          <a:bodyPr>
            <a:noAutofit/>
          </a:bodyPr>
          <a:lstStyle/>
          <a:p>
            <a:pPr algn="ctr" eaLnBrk="1" hangingPunct="1"/>
            <a:r>
              <a:rPr lang="en-US" sz="4000" b="1" dirty="0" smtClean="0">
                <a:solidFill>
                  <a:schemeClr val="tx1"/>
                </a:solidFill>
              </a:rPr>
              <a:t>Your True North</a:t>
            </a:r>
          </a:p>
        </p:txBody>
      </p:sp>
      <p:sp>
        <p:nvSpPr>
          <p:cNvPr id="9220" name="Rectangle 3"/>
          <p:cNvSpPr>
            <a:spLocks noGrp="1" noChangeArrowheads="1"/>
          </p:cNvSpPr>
          <p:nvPr>
            <p:ph idx="1"/>
          </p:nvPr>
        </p:nvSpPr>
        <p:spPr>
          <a:xfrm>
            <a:off x="533400" y="1524000"/>
            <a:ext cx="7734947" cy="5181599"/>
          </a:xfrm>
        </p:spPr>
        <p:txBody>
          <a:bodyPr>
            <a:normAutofit/>
          </a:bodyPr>
          <a:lstStyle/>
          <a:p>
            <a:pPr marL="457200" lvl="1" indent="0" eaLnBrk="1" hangingPunct="1">
              <a:buFont typeface="Wingdings" pitchFamily="2" charset="2"/>
              <a:buNone/>
            </a:pPr>
            <a:r>
              <a:rPr lang="en-US" sz="3200" dirty="0" smtClean="0"/>
              <a:t>“Your True North is the internal compass that guides you successfully through life.  It represents who you are at your deepest level. Your True North is based on what is most important to you, your most cherished values, your passions and motivations, the sources of satisfaction in your life.”</a:t>
            </a:r>
          </a:p>
          <a:p>
            <a:pPr marL="457200" lvl="1" indent="0" algn="r" eaLnBrk="1" hangingPunct="1">
              <a:buFont typeface="Wingdings" pitchFamily="2" charset="2"/>
              <a:buNone/>
            </a:pPr>
            <a:r>
              <a:rPr lang="en-US" sz="3200" dirty="0" smtClean="0"/>
              <a:t>- </a:t>
            </a:r>
            <a:r>
              <a:rPr lang="en-US" sz="3200" i="1" dirty="0" smtClean="0"/>
              <a:t>True North, </a:t>
            </a:r>
            <a:r>
              <a:rPr lang="en-US" sz="3200" dirty="0" smtClean="0"/>
              <a:t>Introduction</a:t>
            </a:r>
          </a:p>
        </p:txBody>
      </p:sp>
      <p:sp>
        <p:nvSpPr>
          <p:cNvPr id="2" name="Slide Number Placeholder 1"/>
          <p:cNvSpPr>
            <a:spLocks noGrp="1"/>
          </p:cNvSpPr>
          <p:nvPr>
            <p:ph type="sldNum" sz="quarter" idx="12"/>
          </p:nvPr>
        </p:nvSpPr>
        <p:spPr/>
        <p:txBody>
          <a:bodyPr/>
          <a:lstStyle/>
          <a:p>
            <a:fld id="{FEB05821-C9AC-4044-B390-E2555040AC3E}" type="slidenum">
              <a:rPr lang="en-US" smtClean="0"/>
              <a:t>13</a:t>
            </a:fld>
            <a:endParaRPr lang="en-US"/>
          </a:p>
        </p:txBody>
      </p:sp>
    </p:spTree>
    <p:extLst>
      <p:ext uri="{BB962C8B-B14F-4D97-AF65-F5344CB8AC3E}">
        <p14:creationId xmlns:p14="http://schemas.microsoft.com/office/powerpoint/2010/main" val="13631469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0" y="0"/>
            <a:ext cx="9144000" cy="1143000"/>
          </a:xfrm>
        </p:spPr>
        <p:txBody>
          <a:bodyPr>
            <a:normAutofit/>
          </a:bodyPr>
          <a:lstStyle/>
          <a:p>
            <a:pPr algn="ctr" eaLnBrk="1" hangingPunct="1"/>
            <a:r>
              <a:rPr lang="en-US" sz="4000" b="1" dirty="0" smtClean="0">
                <a:solidFill>
                  <a:schemeClr val="tx1"/>
                </a:solidFill>
              </a:rPr>
              <a:t>Staying on Course of Your True North</a:t>
            </a:r>
          </a:p>
        </p:txBody>
      </p:sp>
      <p:sp>
        <p:nvSpPr>
          <p:cNvPr id="9220" name="Rectangle 3"/>
          <p:cNvSpPr>
            <a:spLocks noGrp="1" noChangeArrowheads="1"/>
          </p:cNvSpPr>
          <p:nvPr>
            <p:ph type="body" idx="1"/>
          </p:nvPr>
        </p:nvSpPr>
        <p:spPr>
          <a:xfrm>
            <a:off x="480646" y="1752600"/>
            <a:ext cx="7861380" cy="4595734"/>
          </a:xfrm>
        </p:spPr>
        <p:txBody>
          <a:bodyPr/>
          <a:lstStyle/>
          <a:p>
            <a:pPr lvl="1" algn="ctr" eaLnBrk="1" hangingPunct="1">
              <a:buFont typeface="Wingdings" pitchFamily="2" charset="2"/>
              <a:buNone/>
            </a:pPr>
            <a:r>
              <a:rPr lang="en-US" sz="4000" dirty="0" smtClean="0"/>
              <a:t>Your Most Deeply Held Beliefs, Values and Principles</a:t>
            </a:r>
          </a:p>
          <a:p>
            <a:pPr lvl="1" algn="ctr" eaLnBrk="1" hangingPunct="1">
              <a:buFont typeface="Wingdings" pitchFamily="2" charset="2"/>
              <a:buNone/>
            </a:pPr>
            <a:endParaRPr lang="en-US" sz="4000" dirty="0" smtClean="0"/>
          </a:p>
          <a:p>
            <a:pPr lvl="1" algn="ctr" eaLnBrk="1" hangingPunct="1">
              <a:buFont typeface="Wingdings" pitchFamily="2" charset="2"/>
              <a:buNone/>
            </a:pPr>
            <a:r>
              <a:rPr lang="en-US" sz="4000" dirty="0" smtClean="0"/>
              <a:t>How do you stay on course</a:t>
            </a:r>
          </a:p>
          <a:p>
            <a:pPr lvl="1" algn="ctr" eaLnBrk="1" hangingPunct="1">
              <a:spcBef>
                <a:spcPts val="0"/>
              </a:spcBef>
              <a:buFont typeface="Wingdings" pitchFamily="2" charset="2"/>
              <a:buNone/>
            </a:pPr>
            <a:r>
              <a:rPr lang="en-US" sz="4000" dirty="0" smtClean="0"/>
              <a:t>in spite of pressures and seductions to deviate?</a:t>
            </a:r>
          </a:p>
        </p:txBody>
      </p:sp>
      <p:sp>
        <p:nvSpPr>
          <p:cNvPr id="2" name="Slide Number Placeholder 1"/>
          <p:cNvSpPr>
            <a:spLocks noGrp="1"/>
          </p:cNvSpPr>
          <p:nvPr>
            <p:ph type="sldNum" sz="quarter" idx="12"/>
          </p:nvPr>
        </p:nvSpPr>
        <p:spPr/>
        <p:txBody>
          <a:bodyPr/>
          <a:lstStyle/>
          <a:p>
            <a:fld id="{FEB05821-C9AC-4044-B390-E2555040AC3E}" type="slidenum">
              <a:rPr lang="en-US" smtClean="0"/>
              <a:t>14</a:t>
            </a:fld>
            <a:endParaRPr lang="en-US"/>
          </a:p>
        </p:txBody>
      </p:sp>
    </p:spTree>
    <p:extLst>
      <p:ext uri="{BB962C8B-B14F-4D97-AF65-F5344CB8AC3E}">
        <p14:creationId xmlns:p14="http://schemas.microsoft.com/office/powerpoint/2010/main" val="3857210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528" y="152400"/>
            <a:ext cx="7243372" cy="1143000"/>
          </a:xfrm>
        </p:spPr>
        <p:txBody>
          <a:bodyPr/>
          <a:lstStyle/>
          <a:p>
            <a:r>
              <a:rPr lang="en-US" sz="4000" b="1" dirty="0" smtClean="0">
                <a:solidFill>
                  <a:schemeClr val="tx1"/>
                </a:solidFill>
              </a:rPr>
              <a:t>Your True North</a:t>
            </a:r>
            <a:endParaRPr lang="en-US" sz="4000" b="1" dirty="0">
              <a:solidFill>
                <a:schemeClr val="tx1"/>
              </a:solidFill>
            </a:endParaRPr>
          </a:p>
        </p:txBody>
      </p:sp>
      <p:sp>
        <p:nvSpPr>
          <p:cNvPr id="3" name="Content Placeholder 2"/>
          <p:cNvSpPr>
            <a:spLocks noGrp="1"/>
          </p:cNvSpPr>
          <p:nvPr>
            <p:ph idx="1"/>
          </p:nvPr>
        </p:nvSpPr>
        <p:spPr>
          <a:xfrm>
            <a:off x="906905" y="2057400"/>
            <a:ext cx="7667468" cy="3581400"/>
          </a:xfrm>
        </p:spPr>
        <p:txBody>
          <a:bodyPr/>
          <a:lstStyle/>
          <a:p>
            <a:r>
              <a:rPr lang="en-US" sz="3600" dirty="0" smtClean="0"/>
              <a:t>Your Life Story</a:t>
            </a:r>
          </a:p>
          <a:p>
            <a:endParaRPr lang="en-US" sz="3600" dirty="0" smtClean="0"/>
          </a:p>
          <a:p>
            <a:r>
              <a:rPr lang="en-US" sz="3600" dirty="0" smtClean="0"/>
              <a:t>Your Crucibles</a:t>
            </a:r>
          </a:p>
          <a:p>
            <a:endParaRPr lang="en-US" sz="3600" dirty="0" smtClean="0"/>
          </a:p>
          <a:p>
            <a:r>
              <a:rPr lang="en-US" sz="3600" dirty="0" smtClean="0"/>
              <a:t>Your Defining Leadership Experience</a:t>
            </a:r>
          </a:p>
        </p:txBody>
      </p:sp>
      <p:sp>
        <p:nvSpPr>
          <p:cNvPr id="5" name="Slide Number Placeholder 4"/>
          <p:cNvSpPr>
            <a:spLocks noGrp="1"/>
          </p:cNvSpPr>
          <p:nvPr>
            <p:ph type="sldNum" sz="quarter" idx="12"/>
          </p:nvPr>
        </p:nvSpPr>
        <p:spPr/>
        <p:txBody>
          <a:bodyPr/>
          <a:lstStyle/>
          <a:p>
            <a:fld id="{FEB05821-C9AC-4044-B390-E2555040AC3E}" type="slidenum">
              <a:rPr lang="en-US" smtClean="0"/>
              <a:t>15</a:t>
            </a:fld>
            <a:endParaRPr lang="en-US"/>
          </a:p>
        </p:txBody>
      </p:sp>
    </p:spTree>
    <p:extLst>
      <p:ext uri="{BB962C8B-B14F-4D97-AF65-F5344CB8AC3E}">
        <p14:creationId xmlns:p14="http://schemas.microsoft.com/office/powerpoint/2010/main" val="208053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202" y="152400"/>
            <a:ext cx="6831143" cy="1143000"/>
          </a:xfrm>
        </p:spPr>
        <p:txBody>
          <a:bodyPr/>
          <a:lstStyle/>
          <a:p>
            <a:r>
              <a:rPr lang="en-US" sz="4000" b="1" dirty="0" smtClean="0">
                <a:solidFill>
                  <a:schemeClr val="tx1"/>
                </a:solidFill>
              </a:rPr>
              <a:t>Self-Disclosure Exercise</a:t>
            </a:r>
            <a:endParaRPr lang="en-US" sz="4000" b="1" dirty="0">
              <a:solidFill>
                <a:schemeClr val="tx1"/>
              </a:solidFill>
            </a:endParaRPr>
          </a:p>
        </p:txBody>
      </p:sp>
      <p:sp>
        <p:nvSpPr>
          <p:cNvPr id="3" name="Content Placeholder 2"/>
          <p:cNvSpPr>
            <a:spLocks noGrp="1"/>
          </p:cNvSpPr>
          <p:nvPr>
            <p:ph idx="1"/>
          </p:nvPr>
        </p:nvSpPr>
        <p:spPr>
          <a:xfrm>
            <a:off x="540688" y="2057400"/>
            <a:ext cx="8146112" cy="3581400"/>
          </a:xfrm>
        </p:spPr>
        <p:txBody>
          <a:bodyPr/>
          <a:lstStyle/>
          <a:p>
            <a:pPr algn="ctr">
              <a:buNone/>
            </a:pPr>
            <a:r>
              <a:rPr lang="en-US" dirty="0" smtClean="0"/>
              <a:t>    </a:t>
            </a:r>
            <a:r>
              <a:rPr lang="en-US" sz="3600" dirty="0" smtClean="0"/>
              <a:t>Pair off with a colleague </a:t>
            </a:r>
          </a:p>
          <a:p>
            <a:pPr algn="ctr">
              <a:buNone/>
            </a:pPr>
            <a:r>
              <a:rPr lang="en-US" sz="3600" dirty="0" smtClean="0"/>
              <a:t>and share with each other:</a:t>
            </a:r>
          </a:p>
          <a:p>
            <a:pPr algn="ctr">
              <a:buNone/>
            </a:pPr>
            <a:endParaRPr lang="en-US" sz="1800" dirty="0" smtClean="0"/>
          </a:p>
          <a:p>
            <a:pPr algn="ctr">
              <a:buNone/>
            </a:pPr>
            <a:r>
              <a:rPr lang="en-US" sz="4000" b="1" dirty="0" smtClean="0"/>
              <a:t>Your Defining Leadership Experience</a:t>
            </a:r>
            <a:endParaRPr lang="en-US" sz="4000" b="1" dirty="0"/>
          </a:p>
        </p:txBody>
      </p:sp>
      <p:sp>
        <p:nvSpPr>
          <p:cNvPr id="5" name="Slide Number Placeholder 4"/>
          <p:cNvSpPr>
            <a:spLocks noGrp="1"/>
          </p:cNvSpPr>
          <p:nvPr>
            <p:ph type="sldNum" sz="quarter" idx="12"/>
          </p:nvPr>
        </p:nvSpPr>
        <p:spPr/>
        <p:txBody>
          <a:bodyPr/>
          <a:lstStyle/>
          <a:p>
            <a:pPr>
              <a:defRPr/>
            </a:pPr>
            <a:fld id="{678A2269-579C-4F3D-88D1-DBBBA03DE105}" type="slidenum">
              <a:rPr lang="en-US" smtClean="0"/>
              <a:pPr>
                <a:defRPr/>
              </a:pPr>
              <a:t>16</a:t>
            </a:fld>
            <a:endParaRPr lang="en-US" dirty="0"/>
          </a:p>
        </p:txBody>
      </p:sp>
    </p:spTree>
    <p:extLst>
      <p:ext uri="{BB962C8B-B14F-4D97-AF65-F5344CB8AC3E}">
        <p14:creationId xmlns:p14="http://schemas.microsoft.com/office/powerpoint/2010/main" val="27976350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620000" cy="1295400"/>
          </a:xfrm>
        </p:spPr>
        <p:txBody>
          <a:bodyPr>
            <a:normAutofit/>
          </a:bodyPr>
          <a:lstStyle/>
          <a:p>
            <a:r>
              <a:rPr lang="en-US" sz="4000" b="1" dirty="0" smtClean="0">
                <a:solidFill>
                  <a:schemeClr val="tx1"/>
                </a:solidFill>
              </a:rPr>
              <a:t>Developing Next Gen Leaders</a:t>
            </a:r>
            <a:endParaRPr lang="en-US" sz="4000" b="1" dirty="0">
              <a:solidFill>
                <a:schemeClr val="tx1"/>
              </a:solidFill>
            </a:endParaRPr>
          </a:p>
        </p:txBody>
      </p:sp>
      <p:sp>
        <p:nvSpPr>
          <p:cNvPr id="3" name="Content Placeholder 2"/>
          <p:cNvSpPr>
            <a:spLocks noGrp="1"/>
          </p:cNvSpPr>
          <p:nvPr>
            <p:ph idx="1"/>
          </p:nvPr>
        </p:nvSpPr>
        <p:spPr>
          <a:xfrm>
            <a:off x="1524000" y="1676400"/>
            <a:ext cx="6981668" cy="4495800"/>
          </a:xfrm>
        </p:spPr>
        <p:txBody>
          <a:bodyPr/>
          <a:lstStyle/>
          <a:p>
            <a:r>
              <a:rPr lang="en-US" sz="3600" dirty="0" smtClean="0"/>
              <a:t>Making the “I to We” Journey</a:t>
            </a:r>
          </a:p>
          <a:p>
            <a:r>
              <a:rPr lang="en-US" sz="3600" dirty="0" smtClean="0"/>
              <a:t>Gaining Self-Awareness</a:t>
            </a:r>
          </a:p>
          <a:p>
            <a:r>
              <a:rPr lang="en-US" sz="3600" dirty="0" smtClean="0"/>
              <a:t>Leading by Values</a:t>
            </a:r>
          </a:p>
          <a:p>
            <a:r>
              <a:rPr lang="en-US" sz="3600" dirty="0" smtClean="0"/>
              <a:t>Your Sweet Spot</a:t>
            </a:r>
          </a:p>
          <a:p>
            <a:r>
              <a:rPr lang="en-US" sz="3600" dirty="0" smtClean="0"/>
              <a:t>Your Support Team</a:t>
            </a:r>
          </a:p>
          <a:p>
            <a:r>
              <a:rPr lang="en-US" sz="3600" dirty="0" smtClean="0"/>
              <a:t>The Integrated Leader</a:t>
            </a:r>
          </a:p>
          <a:p>
            <a:endParaRPr lang="en-US" sz="3600" dirty="0" smtClean="0"/>
          </a:p>
          <a:p>
            <a:endParaRPr lang="en-US" sz="3600" dirty="0" smtClean="0"/>
          </a:p>
        </p:txBody>
      </p:sp>
      <p:sp>
        <p:nvSpPr>
          <p:cNvPr id="5" name="Slide Number Placeholder 4"/>
          <p:cNvSpPr>
            <a:spLocks noGrp="1"/>
          </p:cNvSpPr>
          <p:nvPr>
            <p:ph type="sldNum" sz="quarter" idx="12"/>
          </p:nvPr>
        </p:nvSpPr>
        <p:spPr/>
        <p:txBody>
          <a:bodyPr/>
          <a:lstStyle/>
          <a:p>
            <a:fld id="{FEB05821-C9AC-4044-B390-E2555040AC3E}" type="slidenum">
              <a:rPr lang="en-US" smtClean="0"/>
              <a:t>17</a:t>
            </a:fld>
            <a:endParaRPr lang="en-US"/>
          </a:p>
        </p:txBody>
      </p:sp>
    </p:spTree>
    <p:extLst>
      <p:ext uri="{BB962C8B-B14F-4D97-AF65-F5344CB8AC3E}">
        <p14:creationId xmlns:p14="http://schemas.microsoft.com/office/powerpoint/2010/main" val="1511401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sz="4000" b="1" dirty="0" smtClean="0"/>
              <a:t>The “I to We” Journey</a:t>
            </a:r>
            <a:endParaRPr lang="en-US" sz="4000" b="1" dirty="0"/>
          </a:p>
        </p:txBody>
      </p:sp>
      <p:sp>
        <p:nvSpPr>
          <p:cNvPr id="3" name="Content Placeholder 2"/>
          <p:cNvSpPr>
            <a:spLocks noGrp="1"/>
          </p:cNvSpPr>
          <p:nvPr>
            <p:ph sz="half" idx="1"/>
          </p:nvPr>
        </p:nvSpPr>
        <p:spPr>
          <a:xfrm>
            <a:off x="261258" y="990601"/>
            <a:ext cx="4195354" cy="5540828"/>
          </a:xfrm>
        </p:spPr>
        <p:txBody>
          <a:bodyPr>
            <a:normAutofit/>
          </a:bodyPr>
          <a:lstStyle/>
          <a:p>
            <a:pPr marL="0" indent="0" algn="ctr">
              <a:buNone/>
            </a:pPr>
            <a:r>
              <a:rPr lang="en-US" u="sng" dirty="0" smtClean="0"/>
              <a:t>I Leaders</a:t>
            </a:r>
          </a:p>
          <a:p>
            <a:pPr marL="0" indent="0" algn="ctr">
              <a:buNone/>
            </a:pPr>
            <a:endParaRPr lang="en-US" sz="1200" u="sng" dirty="0" smtClean="0"/>
          </a:p>
          <a:p>
            <a:pPr>
              <a:spcBef>
                <a:spcPts val="0"/>
              </a:spcBef>
            </a:pPr>
            <a:r>
              <a:rPr lang="en-US" dirty="0" smtClean="0"/>
              <a:t>Get ahead</a:t>
            </a:r>
          </a:p>
          <a:p>
            <a:pPr>
              <a:spcBef>
                <a:spcPts val="0"/>
              </a:spcBef>
            </a:pPr>
            <a:r>
              <a:rPr lang="en-US" dirty="0" smtClean="0"/>
              <a:t>Attain power &amp; position</a:t>
            </a:r>
          </a:p>
          <a:p>
            <a:pPr>
              <a:spcBef>
                <a:spcPts val="0"/>
              </a:spcBef>
            </a:pPr>
            <a:r>
              <a:rPr lang="en-US" dirty="0" smtClean="0"/>
              <a:t>Self-interested decisions</a:t>
            </a:r>
          </a:p>
          <a:p>
            <a:pPr>
              <a:spcBef>
                <a:spcPts val="0"/>
              </a:spcBef>
            </a:pPr>
            <a:r>
              <a:rPr lang="en-US" dirty="0" smtClean="0"/>
              <a:t>Do it on my own</a:t>
            </a:r>
          </a:p>
          <a:p>
            <a:pPr>
              <a:spcBef>
                <a:spcPts val="0"/>
              </a:spcBef>
            </a:pPr>
            <a:r>
              <a:rPr lang="en-US" dirty="0" smtClean="0"/>
              <a:t>I’m out front; Follow me</a:t>
            </a:r>
          </a:p>
          <a:p>
            <a:pPr>
              <a:spcBef>
                <a:spcPts val="0"/>
              </a:spcBef>
            </a:pPr>
            <a:r>
              <a:rPr lang="en-US" dirty="0" smtClean="0"/>
              <a:t>Compliance with rules</a:t>
            </a:r>
          </a:p>
          <a:p>
            <a:pPr>
              <a:spcBef>
                <a:spcPts val="0"/>
              </a:spcBef>
            </a:pPr>
            <a:r>
              <a:rPr lang="en-US" dirty="0" smtClean="0"/>
              <a:t>Arrogant</a:t>
            </a:r>
          </a:p>
          <a:p>
            <a:pPr>
              <a:spcBef>
                <a:spcPts val="0"/>
              </a:spcBef>
            </a:pPr>
            <a:r>
              <a:rPr lang="en-US" dirty="0" smtClean="0"/>
              <a:t>Direct others</a:t>
            </a:r>
          </a:p>
          <a:p>
            <a:pPr>
              <a:spcBef>
                <a:spcPts val="0"/>
              </a:spcBef>
            </a:pPr>
            <a:r>
              <a:rPr lang="en-US" dirty="0" smtClean="0"/>
              <a:t>Near-term results</a:t>
            </a:r>
          </a:p>
          <a:p>
            <a:pPr>
              <a:spcBef>
                <a:spcPts val="0"/>
              </a:spcBef>
            </a:pPr>
            <a:r>
              <a:rPr lang="en-US" dirty="0" smtClean="0"/>
              <a:t>Loyal followers</a:t>
            </a:r>
          </a:p>
          <a:p>
            <a:pPr>
              <a:spcBef>
                <a:spcPts val="0"/>
              </a:spcBef>
            </a:pPr>
            <a:r>
              <a:rPr lang="en-US" dirty="0" smtClean="0"/>
              <a:t>Leader gets credit</a:t>
            </a:r>
            <a:endParaRPr lang="en-US" dirty="0"/>
          </a:p>
        </p:txBody>
      </p:sp>
      <p:sp>
        <p:nvSpPr>
          <p:cNvPr id="4" name="Content Placeholder 3"/>
          <p:cNvSpPr>
            <a:spLocks noGrp="1"/>
          </p:cNvSpPr>
          <p:nvPr>
            <p:ph sz="half" idx="2"/>
          </p:nvPr>
        </p:nvSpPr>
        <p:spPr>
          <a:xfrm>
            <a:off x="4572000" y="990601"/>
            <a:ext cx="4312920" cy="5540827"/>
          </a:xfrm>
        </p:spPr>
        <p:txBody>
          <a:bodyPr>
            <a:normAutofit/>
          </a:bodyPr>
          <a:lstStyle/>
          <a:p>
            <a:pPr marL="0" indent="0" algn="ctr">
              <a:buNone/>
            </a:pPr>
            <a:r>
              <a:rPr lang="en-US" u="sng" dirty="0" smtClean="0"/>
              <a:t>We Leaders</a:t>
            </a:r>
          </a:p>
          <a:p>
            <a:pPr marL="0" indent="0" algn="ctr">
              <a:buNone/>
            </a:pPr>
            <a:endParaRPr lang="en-US" sz="1200" u="sng" dirty="0" smtClean="0"/>
          </a:p>
          <a:p>
            <a:pPr>
              <a:spcBef>
                <a:spcPts val="0"/>
              </a:spcBef>
            </a:pPr>
            <a:r>
              <a:rPr lang="en-US" dirty="0" smtClean="0"/>
              <a:t>Be authentic</a:t>
            </a:r>
          </a:p>
          <a:p>
            <a:pPr>
              <a:spcBef>
                <a:spcPts val="0"/>
              </a:spcBef>
            </a:pPr>
            <a:r>
              <a:rPr lang="en-US" dirty="0" smtClean="0"/>
              <a:t>Serve others</a:t>
            </a:r>
          </a:p>
          <a:p>
            <a:pPr>
              <a:spcBef>
                <a:spcPts val="0"/>
              </a:spcBef>
            </a:pPr>
            <a:r>
              <a:rPr lang="en-US" dirty="0" smtClean="0"/>
              <a:t>Purpose-driven decisions</a:t>
            </a:r>
          </a:p>
          <a:p>
            <a:pPr>
              <a:spcBef>
                <a:spcPts val="0"/>
              </a:spcBef>
            </a:pPr>
            <a:r>
              <a:rPr lang="en-US" dirty="0" smtClean="0"/>
              <a:t>It takes diverse team</a:t>
            </a:r>
          </a:p>
          <a:p>
            <a:pPr>
              <a:spcBef>
                <a:spcPts val="0"/>
              </a:spcBef>
            </a:pPr>
            <a:r>
              <a:rPr lang="en-US" dirty="0" smtClean="0"/>
              <a:t>Work together for mission</a:t>
            </a:r>
          </a:p>
          <a:p>
            <a:pPr>
              <a:spcBef>
                <a:spcPts val="0"/>
              </a:spcBef>
            </a:pPr>
            <a:r>
              <a:rPr lang="en-US" dirty="0" smtClean="0"/>
              <a:t>Align through values</a:t>
            </a:r>
          </a:p>
          <a:p>
            <a:pPr>
              <a:spcBef>
                <a:spcPts val="0"/>
              </a:spcBef>
            </a:pPr>
            <a:r>
              <a:rPr lang="en-US" dirty="0" smtClean="0"/>
              <a:t>Humble</a:t>
            </a:r>
          </a:p>
          <a:p>
            <a:pPr>
              <a:spcBef>
                <a:spcPts val="0"/>
              </a:spcBef>
            </a:pPr>
            <a:r>
              <a:rPr lang="en-US" dirty="0" smtClean="0"/>
              <a:t>Coach &amp; mentor others</a:t>
            </a:r>
          </a:p>
          <a:p>
            <a:pPr>
              <a:spcBef>
                <a:spcPts val="0"/>
              </a:spcBef>
            </a:pPr>
            <a:r>
              <a:rPr lang="en-US" dirty="0" smtClean="0"/>
              <a:t>Serve customers</a:t>
            </a:r>
          </a:p>
          <a:p>
            <a:pPr>
              <a:spcBef>
                <a:spcPts val="0"/>
              </a:spcBef>
            </a:pPr>
            <a:r>
              <a:rPr lang="en-US" dirty="0" smtClean="0"/>
              <a:t>Empower people to lead</a:t>
            </a:r>
          </a:p>
          <a:p>
            <a:pPr>
              <a:spcBef>
                <a:spcPts val="0"/>
              </a:spcBef>
            </a:pPr>
            <a:r>
              <a:rPr lang="en-US" dirty="0" smtClean="0"/>
              <a:t>Team gets credit</a:t>
            </a:r>
          </a:p>
          <a:p>
            <a:pPr marL="0" indent="0">
              <a:spcBef>
                <a:spcPts val="0"/>
              </a:spcBef>
              <a:buNone/>
            </a:pPr>
            <a:endParaRPr lang="en-US" dirty="0" smtClean="0"/>
          </a:p>
          <a:p>
            <a:pPr>
              <a:spcBef>
                <a:spcPts val="0"/>
              </a:spcBef>
            </a:pPr>
            <a:endParaRPr lang="en-US" dirty="0" smtClean="0"/>
          </a:p>
          <a:p>
            <a:endParaRPr lang="en-US" dirty="0"/>
          </a:p>
        </p:txBody>
      </p:sp>
      <p:sp>
        <p:nvSpPr>
          <p:cNvPr id="5" name="Slide Number Placeholder 4"/>
          <p:cNvSpPr>
            <a:spLocks noGrp="1"/>
          </p:cNvSpPr>
          <p:nvPr>
            <p:ph type="sldNum" sz="quarter" idx="12"/>
          </p:nvPr>
        </p:nvSpPr>
        <p:spPr/>
        <p:txBody>
          <a:bodyPr/>
          <a:lstStyle/>
          <a:p>
            <a:pPr>
              <a:defRPr/>
            </a:pPr>
            <a:fld id="{FAE87A8C-4467-44EA-8518-64E9CB2A3AB4}" type="slidenum">
              <a:rPr lang="en-US" smtClean="0"/>
              <a:pPr>
                <a:defRPr/>
              </a:pPr>
              <a:t>18</a:t>
            </a:fld>
            <a:endParaRPr lang="en-US" dirty="0"/>
          </a:p>
        </p:txBody>
      </p:sp>
    </p:spTree>
    <p:extLst>
      <p:ext uri="{BB962C8B-B14F-4D97-AF65-F5344CB8AC3E}">
        <p14:creationId xmlns:p14="http://schemas.microsoft.com/office/powerpoint/2010/main" val="38578445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ChangeArrowheads="1"/>
          </p:cNvSpPr>
          <p:nvPr/>
        </p:nvSpPr>
        <p:spPr bwMode="auto">
          <a:xfrm flipV="1">
            <a:off x="228600" y="2514600"/>
            <a:ext cx="1828800" cy="1371600"/>
          </a:xfrm>
          <a:prstGeom prst="rect">
            <a:avLst/>
          </a:prstGeom>
          <a:solidFill>
            <a:schemeClr val="accent1"/>
          </a:solidFill>
          <a:ln w="9525">
            <a:solidFill>
              <a:schemeClr val="tx1"/>
            </a:solidFill>
            <a:miter lim="800000"/>
            <a:headEnd/>
            <a:tailEnd/>
          </a:ln>
        </p:spPr>
        <p:txBody>
          <a:bodyPr rot="10800000" wrap="none" anchor="ctr"/>
          <a:lstStyle/>
          <a:p>
            <a:pPr algn="ctr"/>
            <a:endParaRPr lang="en-US" sz="1800"/>
          </a:p>
        </p:txBody>
      </p:sp>
      <p:sp>
        <p:nvSpPr>
          <p:cNvPr id="13315" name="Text Box 7"/>
          <p:cNvSpPr txBox="1">
            <a:spLocks noChangeArrowheads="1"/>
          </p:cNvSpPr>
          <p:nvPr/>
        </p:nvSpPr>
        <p:spPr bwMode="auto">
          <a:xfrm>
            <a:off x="533400" y="2667000"/>
            <a:ext cx="1295400" cy="757130"/>
          </a:xfrm>
          <a:prstGeom prst="rect">
            <a:avLst/>
          </a:prstGeom>
          <a:noFill/>
          <a:ln w="9525">
            <a:noFill/>
            <a:miter lim="800000"/>
            <a:headEnd/>
            <a:tailEnd/>
          </a:ln>
        </p:spPr>
        <p:txBody>
          <a:bodyPr>
            <a:spAutoFit/>
          </a:bodyPr>
          <a:lstStyle/>
          <a:p>
            <a:pPr algn="ctr">
              <a:lnSpc>
                <a:spcPct val="90000"/>
              </a:lnSpc>
              <a:spcBef>
                <a:spcPct val="20000"/>
              </a:spcBef>
            </a:pPr>
            <a:r>
              <a:rPr lang="en-US" sz="2400" dirty="0">
                <a:solidFill>
                  <a:schemeClr val="bg1"/>
                </a:solidFill>
              </a:rPr>
              <a:t>Your Life Story</a:t>
            </a:r>
          </a:p>
        </p:txBody>
      </p:sp>
      <p:sp>
        <p:nvSpPr>
          <p:cNvPr id="13316" name="Rectangle 10"/>
          <p:cNvSpPr>
            <a:spLocks noChangeArrowheads="1"/>
          </p:cNvSpPr>
          <p:nvPr/>
        </p:nvSpPr>
        <p:spPr bwMode="auto">
          <a:xfrm>
            <a:off x="4953000" y="2590800"/>
            <a:ext cx="1600200" cy="1219200"/>
          </a:xfrm>
          <a:prstGeom prst="rect">
            <a:avLst/>
          </a:prstGeom>
          <a:solidFill>
            <a:schemeClr val="accent1"/>
          </a:solidFill>
          <a:ln w="9525">
            <a:solidFill>
              <a:schemeClr val="tx1"/>
            </a:solidFill>
            <a:miter lim="800000"/>
            <a:headEnd/>
            <a:tailEnd/>
          </a:ln>
        </p:spPr>
        <p:txBody>
          <a:bodyPr wrap="none" anchor="ctr"/>
          <a:lstStyle/>
          <a:p>
            <a:pPr algn="ctr"/>
            <a:r>
              <a:rPr lang="en-US" sz="2400" dirty="0">
                <a:solidFill>
                  <a:schemeClr val="bg1"/>
                </a:solidFill>
              </a:rPr>
              <a:t>Self-</a:t>
            </a:r>
          </a:p>
          <a:p>
            <a:pPr algn="ctr"/>
            <a:r>
              <a:rPr lang="en-US" sz="2400" dirty="0">
                <a:solidFill>
                  <a:schemeClr val="bg1"/>
                </a:solidFill>
              </a:rPr>
              <a:t>Awareness</a:t>
            </a:r>
          </a:p>
        </p:txBody>
      </p:sp>
      <p:sp>
        <p:nvSpPr>
          <p:cNvPr id="13317" name="Rectangle 12"/>
          <p:cNvSpPr>
            <a:spLocks noChangeArrowheads="1"/>
          </p:cNvSpPr>
          <p:nvPr/>
        </p:nvSpPr>
        <p:spPr bwMode="auto">
          <a:xfrm>
            <a:off x="7096125" y="2362200"/>
            <a:ext cx="1524000" cy="762000"/>
          </a:xfrm>
          <a:prstGeom prst="rect">
            <a:avLst/>
          </a:prstGeom>
          <a:solidFill>
            <a:schemeClr val="accent1"/>
          </a:solidFill>
          <a:ln w="9525">
            <a:solidFill>
              <a:schemeClr val="tx1"/>
            </a:solidFill>
            <a:miter lim="800000"/>
            <a:headEnd/>
            <a:tailEnd/>
          </a:ln>
        </p:spPr>
        <p:txBody>
          <a:bodyPr wrap="none" anchor="ctr"/>
          <a:lstStyle/>
          <a:p>
            <a:pPr algn="ctr"/>
            <a:r>
              <a:rPr lang="en-US" sz="2400" dirty="0">
                <a:solidFill>
                  <a:schemeClr val="bg1"/>
                </a:solidFill>
              </a:rPr>
              <a:t>Self-</a:t>
            </a:r>
          </a:p>
          <a:p>
            <a:pPr algn="ctr"/>
            <a:r>
              <a:rPr lang="en-US" sz="2400" dirty="0">
                <a:solidFill>
                  <a:schemeClr val="bg1"/>
                </a:solidFill>
              </a:rPr>
              <a:t>Compassion</a:t>
            </a:r>
          </a:p>
        </p:txBody>
      </p:sp>
      <p:sp>
        <p:nvSpPr>
          <p:cNvPr id="13318" name="Rectangle 14"/>
          <p:cNvSpPr>
            <a:spLocks noChangeArrowheads="1"/>
          </p:cNvSpPr>
          <p:nvPr/>
        </p:nvSpPr>
        <p:spPr bwMode="auto">
          <a:xfrm>
            <a:off x="7086600" y="3429000"/>
            <a:ext cx="1524000" cy="762000"/>
          </a:xfrm>
          <a:prstGeom prst="rect">
            <a:avLst/>
          </a:prstGeom>
          <a:solidFill>
            <a:schemeClr val="accent1"/>
          </a:solidFill>
          <a:ln w="9525">
            <a:solidFill>
              <a:schemeClr val="tx1"/>
            </a:solidFill>
            <a:miter lim="800000"/>
            <a:headEnd/>
            <a:tailEnd/>
          </a:ln>
        </p:spPr>
        <p:txBody>
          <a:bodyPr wrap="none" anchor="ctr"/>
          <a:lstStyle/>
          <a:p>
            <a:pPr algn="ctr"/>
            <a:r>
              <a:rPr lang="en-US" sz="2400" dirty="0">
                <a:solidFill>
                  <a:schemeClr val="bg1"/>
                </a:solidFill>
              </a:rPr>
              <a:t>Self- </a:t>
            </a:r>
          </a:p>
          <a:p>
            <a:pPr algn="ctr"/>
            <a:r>
              <a:rPr lang="en-US" sz="2400" dirty="0">
                <a:solidFill>
                  <a:schemeClr val="bg1"/>
                </a:solidFill>
              </a:rPr>
              <a:t>Acceptance</a:t>
            </a:r>
          </a:p>
        </p:txBody>
      </p:sp>
      <p:sp>
        <p:nvSpPr>
          <p:cNvPr id="13319" name="Oval 16"/>
          <p:cNvSpPr>
            <a:spLocks noChangeArrowheads="1"/>
          </p:cNvSpPr>
          <p:nvPr/>
        </p:nvSpPr>
        <p:spPr bwMode="auto">
          <a:xfrm>
            <a:off x="2743200" y="2590800"/>
            <a:ext cx="1447800" cy="1295400"/>
          </a:xfrm>
          <a:prstGeom prst="ellipse">
            <a:avLst/>
          </a:prstGeom>
          <a:solidFill>
            <a:schemeClr val="accent1"/>
          </a:solidFill>
          <a:ln w="9525">
            <a:solidFill>
              <a:schemeClr val="tx1"/>
            </a:solidFill>
            <a:round/>
            <a:headEnd/>
            <a:tailEnd/>
          </a:ln>
        </p:spPr>
        <p:txBody>
          <a:bodyPr wrap="none" anchor="ctr"/>
          <a:lstStyle/>
          <a:p>
            <a:pPr algn="ctr"/>
            <a:r>
              <a:rPr lang="en-US" sz="2400" dirty="0">
                <a:solidFill>
                  <a:schemeClr val="bg1"/>
                </a:solidFill>
              </a:rPr>
              <a:t>Your </a:t>
            </a:r>
          </a:p>
          <a:p>
            <a:pPr algn="ctr"/>
            <a:r>
              <a:rPr lang="en-US" sz="2400" dirty="0">
                <a:solidFill>
                  <a:schemeClr val="bg1"/>
                </a:solidFill>
              </a:rPr>
              <a:t>Crucible</a:t>
            </a:r>
          </a:p>
        </p:txBody>
      </p:sp>
      <p:sp>
        <p:nvSpPr>
          <p:cNvPr id="13320" name="Text Box 18"/>
          <p:cNvSpPr txBox="1">
            <a:spLocks noChangeArrowheads="1"/>
          </p:cNvSpPr>
          <p:nvPr/>
        </p:nvSpPr>
        <p:spPr bwMode="auto">
          <a:xfrm>
            <a:off x="2514600" y="5105400"/>
            <a:ext cx="5730875" cy="366713"/>
          </a:xfrm>
          <a:prstGeom prst="rect">
            <a:avLst/>
          </a:prstGeom>
          <a:noFill/>
          <a:ln w="9525">
            <a:noFill/>
            <a:miter lim="800000"/>
            <a:headEnd/>
            <a:tailEnd/>
          </a:ln>
        </p:spPr>
        <p:txBody>
          <a:bodyPr>
            <a:spAutoFit/>
          </a:bodyPr>
          <a:lstStyle/>
          <a:p>
            <a:endParaRPr lang="en-US" sz="1800"/>
          </a:p>
        </p:txBody>
      </p:sp>
      <p:sp>
        <p:nvSpPr>
          <p:cNvPr id="13321" name="Text Box 23"/>
          <p:cNvSpPr txBox="1">
            <a:spLocks noChangeArrowheads="1"/>
          </p:cNvSpPr>
          <p:nvPr/>
        </p:nvSpPr>
        <p:spPr bwMode="auto">
          <a:xfrm>
            <a:off x="0" y="152400"/>
            <a:ext cx="9090025" cy="1250950"/>
          </a:xfrm>
          <a:prstGeom prst="rect">
            <a:avLst/>
          </a:prstGeom>
          <a:noFill/>
          <a:ln w="9525">
            <a:noFill/>
            <a:miter lim="800000"/>
            <a:headEnd/>
            <a:tailEnd/>
          </a:ln>
        </p:spPr>
        <p:txBody>
          <a:bodyPr>
            <a:spAutoFit/>
          </a:bodyPr>
          <a:lstStyle/>
          <a:p>
            <a:pPr algn="ctr"/>
            <a:r>
              <a:rPr lang="en-US" sz="4000" b="1" dirty="0">
                <a:solidFill>
                  <a:schemeClr val="tx1"/>
                </a:solidFill>
              </a:rPr>
              <a:t>Gaining Self-Awareness</a:t>
            </a:r>
          </a:p>
          <a:p>
            <a:pPr algn="ctr"/>
            <a:endParaRPr lang="en-US" sz="3600" dirty="0">
              <a:solidFill>
                <a:schemeClr val="tx1"/>
              </a:solidFill>
            </a:endParaRPr>
          </a:p>
        </p:txBody>
      </p:sp>
      <p:sp>
        <p:nvSpPr>
          <p:cNvPr id="13322" name="Line 24"/>
          <p:cNvSpPr>
            <a:spLocks noChangeShapeType="1"/>
          </p:cNvSpPr>
          <p:nvPr/>
        </p:nvSpPr>
        <p:spPr bwMode="auto">
          <a:xfrm>
            <a:off x="2057400" y="3200400"/>
            <a:ext cx="685800" cy="0"/>
          </a:xfrm>
          <a:prstGeom prst="line">
            <a:avLst/>
          </a:prstGeom>
          <a:noFill/>
          <a:ln w="57150">
            <a:solidFill>
              <a:schemeClr val="tx1"/>
            </a:solidFill>
            <a:round/>
            <a:headEnd/>
            <a:tailEnd type="triangle" w="med" len="med"/>
          </a:ln>
        </p:spPr>
        <p:txBody>
          <a:bodyPr/>
          <a:lstStyle/>
          <a:p>
            <a:endParaRPr lang="en-US"/>
          </a:p>
        </p:txBody>
      </p:sp>
      <p:sp>
        <p:nvSpPr>
          <p:cNvPr id="13323" name="Line 25"/>
          <p:cNvSpPr>
            <a:spLocks noChangeShapeType="1"/>
          </p:cNvSpPr>
          <p:nvPr/>
        </p:nvSpPr>
        <p:spPr bwMode="auto">
          <a:xfrm>
            <a:off x="4191000" y="3200400"/>
            <a:ext cx="762000" cy="0"/>
          </a:xfrm>
          <a:prstGeom prst="line">
            <a:avLst/>
          </a:prstGeom>
          <a:noFill/>
          <a:ln w="57150">
            <a:solidFill>
              <a:schemeClr val="tx1"/>
            </a:solidFill>
            <a:round/>
            <a:headEnd/>
            <a:tailEnd type="triangle" w="med" len="med"/>
          </a:ln>
        </p:spPr>
        <p:txBody>
          <a:bodyPr/>
          <a:lstStyle/>
          <a:p>
            <a:endParaRPr lang="en-US"/>
          </a:p>
        </p:txBody>
      </p:sp>
      <p:sp>
        <p:nvSpPr>
          <p:cNvPr id="13324" name="Line 26"/>
          <p:cNvSpPr>
            <a:spLocks noChangeShapeType="1"/>
          </p:cNvSpPr>
          <p:nvPr/>
        </p:nvSpPr>
        <p:spPr bwMode="auto">
          <a:xfrm flipV="1">
            <a:off x="6553200" y="2743200"/>
            <a:ext cx="533400" cy="457200"/>
          </a:xfrm>
          <a:prstGeom prst="line">
            <a:avLst/>
          </a:prstGeom>
          <a:noFill/>
          <a:ln w="57150">
            <a:solidFill>
              <a:schemeClr val="tx1"/>
            </a:solidFill>
            <a:round/>
            <a:headEnd/>
            <a:tailEnd type="triangle" w="med" len="med"/>
          </a:ln>
        </p:spPr>
        <p:txBody>
          <a:bodyPr/>
          <a:lstStyle/>
          <a:p>
            <a:endParaRPr lang="en-US"/>
          </a:p>
        </p:txBody>
      </p:sp>
      <p:sp>
        <p:nvSpPr>
          <p:cNvPr id="13325" name="AutoShape 30"/>
          <p:cNvSpPr>
            <a:spLocks noChangeArrowheads="1"/>
          </p:cNvSpPr>
          <p:nvPr/>
        </p:nvSpPr>
        <p:spPr bwMode="auto">
          <a:xfrm>
            <a:off x="4648200" y="4724400"/>
            <a:ext cx="2286000" cy="1066800"/>
          </a:xfrm>
          <a:prstGeom prst="triangle">
            <a:avLst>
              <a:gd name="adj" fmla="val 50000"/>
            </a:avLst>
          </a:prstGeom>
          <a:solidFill>
            <a:schemeClr val="accent2"/>
          </a:solidFill>
          <a:ln w="9525">
            <a:solidFill>
              <a:schemeClr val="tx1"/>
            </a:solidFill>
            <a:miter lim="800000"/>
            <a:headEnd/>
            <a:tailEnd/>
          </a:ln>
        </p:spPr>
        <p:txBody>
          <a:bodyPr wrap="none" anchor="ctr"/>
          <a:lstStyle/>
          <a:p>
            <a:pPr algn="ctr"/>
            <a:r>
              <a:rPr lang="en-US" sz="2400" dirty="0">
                <a:solidFill>
                  <a:schemeClr val="bg1"/>
                </a:solidFill>
              </a:rPr>
              <a:t>Feedback</a:t>
            </a:r>
          </a:p>
        </p:txBody>
      </p:sp>
      <p:sp>
        <p:nvSpPr>
          <p:cNvPr id="13326" name="Line 32"/>
          <p:cNvSpPr>
            <a:spLocks noChangeShapeType="1"/>
          </p:cNvSpPr>
          <p:nvPr/>
        </p:nvSpPr>
        <p:spPr bwMode="auto">
          <a:xfrm flipV="1">
            <a:off x="5791200" y="3962400"/>
            <a:ext cx="0" cy="762000"/>
          </a:xfrm>
          <a:prstGeom prst="line">
            <a:avLst/>
          </a:prstGeom>
          <a:noFill/>
          <a:ln w="57150">
            <a:solidFill>
              <a:schemeClr val="tx1"/>
            </a:solidFill>
            <a:round/>
            <a:headEnd/>
            <a:tailEnd type="triangle" w="med" len="med"/>
          </a:ln>
        </p:spPr>
        <p:txBody>
          <a:bodyPr/>
          <a:lstStyle/>
          <a:p>
            <a:endParaRPr lang="en-US"/>
          </a:p>
        </p:txBody>
      </p:sp>
      <p:sp>
        <p:nvSpPr>
          <p:cNvPr id="13327" name="Oval 33"/>
          <p:cNvSpPr>
            <a:spLocks noChangeArrowheads="1"/>
          </p:cNvSpPr>
          <p:nvPr/>
        </p:nvSpPr>
        <p:spPr bwMode="auto">
          <a:xfrm>
            <a:off x="4876800" y="1184275"/>
            <a:ext cx="1752600" cy="1035050"/>
          </a:xfrm>
          <a:prstGeom prst="ellipse">
            <a:avLst/>
          </a:prstGeom>
          <a:solidFill>
            <a:schemeClr val="accent1"/>
          </a:solidFill>
          <a:ln w="9525">
            <a:solidFill>
              <a:schemeClr val="tx1"/>
            </a:solidFill>
            <a:round/>
            <a:headEnd/>
            <a:tailEnd/>
          </a:ln>
        </p:spPr>
        <p:txBody>
          <a:bodyPr wrap="none" anchor="ctr"/>
          <a:lstStyle/>
          <a:p>
            <a:pPr algn="ctr"/>
            <a:r>
              <a:rPr lang="en-US" sz="2400" dirty="0">
                <a:solidFill>
                  <a:schemeClr val="bg1"/>
                </a:solidFill>
              </a:rPr>
              <a:t>Reflection</a:t>
            </a:r>
          </a:p>
        </p:txBody>
      </p:sp>
      <p:sp>
        <p:nvSpPr>
          <p:cNvPr id="13328" name="Line 37"/>
          <p:cNvSpPr>
            <a:spLocks noChangeShapeType="1"/>
          </p:cNvSpPr>
          <p:nvPr/>
        </p:nvSpPr>
        <p:spPr bwMode="auto">
          <a:xfrm>
            <a:off x="5786438" y="2219325"/>
            <a:ext cx="30162" cy="381000"/>
          </a:xfrm>
          <a:prstGeom prst="line">
            <a:avLst/>
          </a:prstGeom>
          <a:noFill/>
          <a:ln w="57150">
            <a:solidFill>
              <a:schemeClr val="tx1"/>
            </a:solidFill>
            <a:round/>
            <a:headEnd/>
            <a:tailEnd type="triangle" w="med" len="med"/>
          </a:ln>
        </p:spPr>
        <p:txBody>
          <a:bodyPr/>
          <a:lstStyle/>
          <a:p>
            <a:endParaRPr lang="en-US"/>
          </a:p>
        </p:txBody>
      </p:sp>
      <p:sp>
        <p:nvSpPr>
          <p:cNvPr id="13329" name="Line 20"/>
          <p:cNvSpPr>
            <a:spLocks noChangeShapeType="1"/>
          </p:cNvSpPr>
          <p:nvPr/>
        </p:nvSpPr>
        <p:spPr bwMode="auto">
          <a:xfrm flipV="1">
            <a:off x="3429000" y="1524000"/>
            <a:ext cx="0" cy="1066800"/>
          </a:xfrm>
          <a:prstGeom prst="line">
            <a:avLst/>
          </a:prstGeom>
          <a:noFill/>
          <a:ln w="57150">
            <a:solidFill>
              <a:schemeClr val="tx1"/>
            </a:solidFill>
            <a:round/>
            <a:headEnd/>
            <a:tailEnd/>
          </a:ln>
        </p:spPr>
        <p:txBody>
          <a:bodyPr/>
          <a:lstStyle/>
          <a:p>
            <a:endParaRPr lang="en-US"/>
          </a:p>
        </p:txBody>
      </p:sp>
      <p:sp>
        <p:nvSpPr>
          <p:cNvPr id="13330" name="Line 21"/>
          <p:cNvSpPr>
            <a:spLocks noChangeShapeType="1"/>
          </p:cNvSpPr>
          <p:nvPr/>
        </p:nvSpPr>
        <p:spPr bwMode="auto">
          <a:xfrm>
            <a:off x="3429000" y="1524000"/>
            <a:ext cx="1447800" cy="0"/>
          </a:xfrm>
          <a:prstGeom prst="line">
            <a:avLst/>
          </a:prstGeom>
          <a:noFill/>
          <a:ln w="57150">
            <a:solidFill>
              <a:schemeClr val="tx1"/>
            </a:solidFill>
            <a:round/>
            <a:headEnd/>
            <a:tailEnd type="triangle" w="med" len="med"/>
          </a:ln>
        </p:spPr>
        <p:txBody>
          <a:bodyPr/>
          <a:lstStyle/>
          <a:p>
            <a:endParaRPr lang="en-US"/>
          </a:p>
        </p:txBody>
      </p:sp>
      <p:sp>
        <p:nvSpPr>
          <p:cNvPr id="13331" name="Rectangle 22"/>
          <p:cNvSpPr>
            <a:spLocks noChangeArrowheads="1"/>
          </p:cNvSpPr>
          <p:nvPr/>
        </p:nvSpPr>
        <p:spPr bwMode="auto">
          <a:xfrm>
            <a:off x="7040563" y="4495800"/>
            <a:ext cx="1570037" cy="762000"/>
          </a:xfrm>
          <a:prstGeom prst="rect">
            <a:avLst/>
          </a:prstGeom>
          <a:solidFill>
            <a:schemeClr val="accent1"/>
          </a:solidFill>
          <a:ln w="9525">
            <a:solidFill>
              <a:schemeClr val="tx1"/>
            </a:solidFill>
            <a:miter lim="800000"/>
            <a:headEnd/>
            <a:tailEnd/>
          </a:ln>
        </p:spPr>
        <p:txBody>
          <a:bodyPr wrap="none" anchor="ctr"/>
          <a:lstStyle/>
          <a:p>
            <a:pPr algn="ctr"/>
            <a:r>
              <a:rPr lang="en-US" sz="2400" dirty="0">
                <a:solidFill>
                  <a:schemeClr val="bg1">
                    <a:lumMod val="95000"/>
                  </a:schemeClr>
                </a:solidFill>
              </a:rPr>
              <a:t>Self-</a:t>
            </a:r>
          </a:p>
          <a:p>
            <a:pPr algn="ctr"/>
            <a:r>
              <a:rPr lang="en-US" sz="2400" dirty="0">
                <a:solidFill>
                  <a:schemeClr val="bg1">
                    <a:lumMod val="95000"/>
                  </a:schemeClr>
                </a:solidFill>
              </a:rPr>
              <a:t>Actualization</a:t>
            </a:r>
          </a:p>
        </p:txBody>
      </p:sp>
      <p:sp>
        <p:nvSpPr>
          <p:cNvPr id="13332" name="Line 24"/>
          <p:cNvSpPr>
            <a:spLocks noChangeShapeType="1"/>
          </p:cNvSpPr>
          <p:nvPr/>
        </p:nvSpPr>
        <p:spPr bwMode="auto">
          <a:xfrm>
            <a:off x="7848600" y="4191000"/>
            <a:ext cx="0" cy="304800"/>
          </a:xfrm>
          <a:prstGeom prst="line">
            <a:avLst/>
          </a:prstGeom>
          <a:noFill/>
          <a:ln w="57150">
            <a:solidFill>
              <a:schemeClr val="tx1"/>
            </a:solidFill>
            <a:round/>
            <a:headEnd/>
            <a:tailEnd type="triangle" w="med" len="med"/>
          </a:ln>
        </p:spPr>
        <p:txBody>
          <a:bodyPr/>
          <a:lstStyle/>
          <a:p>
            <a:endParaRPr lang="en-US"/>
          </a:p>
        </p:txBody>
      </p:sp>
      <p:cxnSp>
        <p:nvCxnSpPr>
          <p:cNvPr id="13333" name="Straight Arrow Connector 23"/>
          <p:cNvCxnSpPr>
            <a:cxnSpLocks noChangeShapeType="1"/>
            <a:stCxn id="13317" idx="2"/>
            <a:endCxn id="13318" idx="0"/>
          </p:cNvCxnSpPr>
          <p:nvPr/>
        </p:nvCxnSpPr>
        <p:spPr bwMode="auto">
          <a:xfrm rot="5400000">
            <a:off x="7700963" y="3271837"/>
            <a:ext cx="304800" cy="9525"/>
          </a:xfrm>
          <a:prstGeom prst="straightConnector1">
            <a:avLst/>
          </a:prstGeom>
          <a:noFill/>
          <a:ln w="38100" algn="ctr">
            <a:solidFill>
              <a:schemeClr val="tx1"/>
            </a:solidFill>
            <a:round/>
            <a:headEnd/>
            <a:tailEnd type="arrow" w="med" len="med"/>
          </a:ln>
        </p:spPr>
      </p:cxnSp>
      <p:sp>
        <p:nvSpPr>
          <p:cNvPr id="3" name="Slide Number Placeholder 2"/>
          <p:cNvSpPr>
            <a:spLocks noGrp="1"/>
          </p:cNvSpPr>
          <p:nvPr>
            <p:ph type="sldNum" sz="quarter" idx="12"/>
          </p:nvPr>
        </p:nvSpPr>
        <p:spPr/>
        <p:txBody>
          <a:bodyPr/>
          <a:lstStyle/>
          <a:p>
            <a:fld id="{FEB05821-C9AC-4044-B390-E2555040AC3E}" type="slidenum">
              <a:rPr lang="en-US" smtClean="0"/>
              <a:t>19</a:t>
            </a:fld>
            <a:endParaRPr lang="en-US"/>
          </a:p>
        </p:txBody>
      </p:sp>
    </p:spTree>
    <p:extLst>
      <p:ext uri="{BB962C8B-B14F-4D97-AF65-F5344CB8AC3E}">
        <p14:creationId xmlns:p14="http://schemas.microsoft.com/office/powerpoint/2010/main" val="839793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458200" cy="1219200"/>
          </a:xfrm>
        </p:spPr>
        <p:txBody>
          <a:bodyPr>
            <a:normAutofit/>
          </a:bodyPr>
          <a:lstStyle/>
          <a:p>
            <a:r>
              <a:rPr lang="en-US" sz="4000" b="1" dirty="0" smtClean="0"/>
              <a:t>Today’s Agenda</a:t>
            </a:r>
            <a:endParaRPr lang="en-US" sz="4000" b="1" dirty="0"/>
          </a:p>
        </p:txBody>
      </p:sp>
      <p:sp>
        <p:nvSpPr>
          <p:cNvPr id="3" name="Content Placeholder 2"/>
          <p:cNvSpPr>
            <a:spLocks noGrp="1"/>
          </p:cNvSpPr>
          <p:nvPr>
            <p:ph idx="1"/>
          </p:nvPr>
        </p:nvSpPr>
        <p:spPr>
          <a:xfrm>
            <a:off x="533400" y="1600200"/>
            <a:ext cx="8229600" cy="4525963"/>
          </a:xfrm>
        </p:spPr>
        <p:txBody>
          <a:bodyPr>
            <a:normAutofit/>
          </a:bodyPr>
          <a:lstStyle/>
          <a:p>
            <a:pPr marL="0" indent="0">
              <a:buNone/>
            </a:pPr>
            <a:r>
              <a:rPr lang="en-US" dirty="0" smtClean="0"/>
              <a:t>  9:00 –   9:45	“Discover Your True North”</a:t>
            </a:r>
          </a:p>
          <a:p>
            <a:pPr marL="0" indent="0">
              <a:buNone/>
            </a:pPr>
            <a:r>
              <a:rPr lang="en-US" dirty="0" smtClean="0"/>
              <a:t>  9:45 – 10:00	1:1 Share Your Story</a:t>
            </a:r>
          </a:p>
          <a:p>
            <a:pPr marL="0" indent="0">
              <a:spcAft>
                <a:spcPts val="600"/>
              </a:spcAft>
              <a:buNone/>
            </a:pPr>
            <a:r>
              <a:rPr lang="en-US" dirty="0" smtClean="0"/>
              <a:t>10:00 – 10:20	Developing Next Gen Leaders</a:t>
            </a:r>
          </a:p>
          <a:p>
            <a:pPr marL="0" indent="0">
              <a:spcBef>
                <a:spcPts val="0"/>
              </a:spcBef>
              <a:buNone/>
            </a:pPr>
            <a:r>
              <a:rPr lang="en-US" dirty="0" smtClean="0"/>
              <a:t>10:20 – 10:40	Table Discussion on: 			                    Developing Next Gen Leaders</a:t>
            </a:r>
          </a:p>
          <a:p>
            <a:pPr marL="0" indent="0">
              <a:buNone/>
            </a:pPr>
            <a:r>
              <a:rPr lang="en-US" dirty="0" smtClean="0"/>
              <a:t>10:40 – 11:00	Summary &amp; Open Q&amp;A</a:t>
            </a:r>
          </a:p>
        </p:txBody>
      </p:sp>
      <p:sp>
        <p:nvSpPr>
          <p:cNvPr id="4" name="Slide Number Placeholder 3"/>
          <p:cNvSpPr>
            <a:spLocks noGrp="1"/>
          </p:cNvSpPr>
          <p:nvPr>
            <p:ph type="sldNum" sz="quarter" idx="12"/>
          </p:nvPr>
        </p:nvSpPr>
        <p:spPr/>
        <p:txBody>
          <a:bodyPr/>
          <a:lstStyle/>
          <a:p>
            <a:fld id="{FEB05821-C9AC-4044-B390-E2555040AC3E}" type="slidenum">
              <a:rPr lang="en-US" smtClean="0"/>
              <a:t>2</a:t>
            </a:fld>
            <a:endParaRPr lang="en-US"/>
          </a:p>
        </p:txBody>
      </p:sp>
    </p:spTree>
    <p:extLst>
      <p:ext uri="{BB962C8B-B14F-4D97-AF65-F5344CB8AC3E}">
        <p14:creationId xmlns:p14="http://schemas.microsoft.com/office/powerpoint/2010/main" val="4200091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0"/>
            <a:ext cx="8229600" cy="1417638"/>
          </a:xfrm>
        </p:spPr>
        <p:txBody>
          <a:bodyPr>
            <a:normAutofit/>
          </a:bodyPr>
          <a:lstStyle/>
          <a:p>
            <a:pPr algn="ctr"/>
            <a:r>
              <a:rPr lang="en-US" altLang="en-US" sz="4000" b="1" dirty="0" smtClean="0">
                <a:solidFill>
                  <a:schemeClr val="tx1"/>
                </a:solidFill>
              </a:rPr>
              <a:t>Reflection and Introspection</a:t>
            </a:r>
          </a:p>
        </p:txBody>
      </p:sp>
      <p:sp>
        <p:nvSpPr>
          <p:cNvPr id="3" name="Content Placeholder 2"/>
          <p:cNvSpPr>
            <a:spLocks noGrp="1"/>
          </p:cNvSpPr>
          <p:nvPr>
            <p:ph idx="1"/>
          </p:nvPr>
        </p:nvSpPr>
        <p:spPr>
          <a:xfrm>
            <a:off x="1092200" y="1844675"/>
            <a:ext cx="7137400" cy="4618038"/>
          </a:xfrm>
        </p:spPr>
        <p:txBody>
          <a:bodyPr/>
          <a:lstStyle/>
          <a:p>
            <a:pPr marL="0" indent="0">
              <a:buFontTx/>
              <a:buNone/>
              <a:defRPr/>
            </a:pPr>
            <a:r>
              <a:rPr lang="en-US" sz="2800" dirty="0" smtClean="0">
                <a:latin typeface="Arial" panose="020B0604020202020204" pitchFamily="34" charset="0"/>
                <a:cs typeface="Arial" panose="020B0604020202020204" pitchFamily="34" charset="0"/>
              </a:rPr>
              <a:t>Create a daily practice of taking 20 minutes away from your 24/7 world for:</a:t>
            </a:r>
          </a:p>
          <a:p>
            <a:pPr marL="0" indent="0">
              <a:buFontTx/>
              <a:buNone/>
              <a:defRPr/>
            </a:pPr>
            <a:endParaRPr lang="en-US" sz="1200" dirty="0" smtClean="0">
              <a:latin typeface="Arial" panose="020B0604020202020204" pitchFamily="34" charset="0"/>
              <a:cs typeface="Arial" panose="020B0604020202020204" pitchFamily="34" charset="0"/>
            </a:endParaRPr>
          </a:p>
          <a:p>
            <a:pPr>
              <a:defRPr/>
            </a:pPr>
            <a:r>
              <a:rPr lang="en-US" sz="2800" dirty="0" smtClean="0">
                <a:latin typeface="Arial" panose="020B0604020202020204" pitchFamily="34" charset="0"/>
                <a:cs typeface="Arial" panose="020B0604020202020204" pitchFamily="34" charset="0"/>
              </a:rPr>
              <a:t>Meditation or mindfulness</a:t>
            </a:r>
          </a:p>
          <a:p>
            <a:pPr>
              <a:defRPr/>
            </a:pPr>
            <a:r>
              <a:rPr lang="en-US" sz="2800" dirty="0" smtClean="0">
                <a:latin typeface="Arial" panose="020B0604020202020204" pitchFamily="34" charset="0"/>
                <a:cs typeface="Arial" panose="020B0604020202020204" pitchFamily="34" charset="0"/>
              </a:rPr>
              <a:t>Prayer</a:t>
            </a:r>
          </a:p>
          <a:p>
            <a:pPr>
              <a:defRPr/>
            </a:pPr>
            <a:r>
              <a:rPr lang="en-US" sz="2800" dirty="0" smtClean="0">
                <a:latin typeface="Arial" panose="020B0604020202020204" pitchFamily="34" charset="0"/>
                <a:cs typeface="Arial" panose="020B0604020202020204" pitchFamily="34" charset="0"/>
              </a:rPr>
              <a:t>Walking or jogging</a:t>
            </a:r>
          </a:p>
          <a:p>
            <a:pPr>
              <a:defRPr/>
            </a:pPr>
            <a:r>
              <a:rPr lang="en-US" sz="2800" dirty="0" smtClean="0">
                <a:latin typeface="Arial" panose="020B0604020202020204" pitchFamily="34" charset="0"/>
                <a:cs typeface="Arial" panose="020B0604020202020204" pitchFamily="34" charset="0"/>
              </a:rPr>
              <a:t>Journaling</a:t>
            </a:r>
          </a:p>
          <a:p>
            <a:pPr>
              <a:defRPr/>
            </a:pPr>
            <a:r>
              <a:rPr lang="en-US" sz="2800" dirty="0" smtClean="0">
                <a:latin typeface="Arial" panose="020B0604020202020204" pitchFamily="34" charset="0"/>
                <a:cs typeface="Arial" panose="020B0604020202020204" pitchFamily="34" charset="0"/>
              </a:rPr>
              <a:t>Deep, intimate discussion </a:t>
            </a:r>
          </a:p>
          <a:p>
            <a:pPr>
              <a:defRPr/>
            </a:pPr>
            <a:r>
              <a:rPr lang="en-US" sz="2800" dirty="0" smtClean="0">
                <a:latin typeface="Arial" panose="020B0604020202020204" pitchFamily="34" charset="0"/>
                <a:cs typeface="Arial" panose="020B0604020202020204" pitchFamily="34" charset="0"/>
              </a:rPr>
              <a:t>Reflecting in a quiet space</a:t>
            </a:r>
            <a:endParaRPr lang="en-US" sz="2800" dirty="0">
              <a:latin typeface="Arial" panose="020B0604020202020204" pitchFamily="34" charset="0"/>
              <a:cs typeface="Arial" panose="020B0604020202020204" pitchFamily="34" charset="0"/>
            </a:endParaRPr>
          </a:p>
        </p:txBody>
      </p:sp>
      <p:sp>
        <p:nvSpPr>
          <p:cNvPr id="34820"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20000"/>
              </a:spcBef>
              <a:buChar char="•"/>
              <a:defRPr sz="2200">
                <a:solidFill>
                  <a:schemeClr val="tx1"/>
                </a:solidFill>
                <a:latin typeface="Times New Roman" panose="02020603050405020304" pitchFamily="18" charset="0"/>
              </a:defRPr>
            </a:lvl2pPr>
            <a:lvl3pPr marL="1143000" indent="-228600">
              <a:spcBef>
                <a:spcPct val="20000"/>
              </a:spcBef>
              <a:buChar char="•"/>
              <a:defRPr sz="1500" i="1">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Century Schoolbook" panose="02040604050505020304" pitchFamily="18" charset="0"/>
              </a:defRPr>
            </a:lvl4pPr>
            <a:lvl5pPr marL="2057400" indent="-228600">
              <a:spcBef>
                <a:spcPct val="20000"/>
              </a:spcBef>
              <a:buChar char="»"/>
              <a:defRPr sz="12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har char="»"/>
              <a:defRPr sz="12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har char="»"/>
              <a:defRPr sz="12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har char="»"/>
              <a:defRPr sz="12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har char="»"/>
              <a:defRPr sz="1200">
                <a:solidFill>
                  <a:schemeClr val="tx1"/>
                </a:solidFill>
                <a:latin typeface="Century Schoolbook" panose="02040604050505020304" pitchFamily="18" charset="0"/>
              </a:defRPr>
            </a:lvl9pPr>
          </a:lstStyle>
          <a:p>
            <a:pPr>
              <a:spcBef>
                <a:spcPct val="0"/>
              </a:spcBef>
              <a:buFontTx/>
              <a:buNone/>
            </a:pPr>
            <a:fld id="{10F7EB9B-5666-42BF-8B08-900F6D35AD31}" type="slidenum">
              <a:rPr lang="en-US" altLang="en-US" sz="1400" smtClean="0"/>
              <a:pPr>
                <a:spcBef>
                  <a:spcPct val="0"/>
                </a:spcBef>
                <a:buFontTx/>
                <a:buNone/>
              </a:pPr>
              <a:t>20</a:t>
            </a:fld>
            <a:endParaRPr lang="en-US" altLang="en-US" sz="1400" smtClean="0"/>
          </a:p>
        </p:txBody>
      </p:sp>
    </p:spTree>
    <p:extLst>
      <p:ext uri="{BB962C8B-B14F-4D97-AF65-F5344CB8AC3E}">
        <p14:creationId xmlns:p14="http://schemas.microsoft.com/office/powerpoint/2010/main" val="137638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0" y="152400"/>
            <a:ext cx="8756650" cy="1143000"/>
          </a:xfrm>
        </p:spPr>
        <p:txBody>
          <a:bodyPr>
            <a:normAutofit/>
          </a:bodyPr>
          <a:lstStyle/>
          <a:p>
            <a:pPr algn="ctr"/>
            <a:r>
              <a:rPr lang="en-US" altLang="en-US" sz="4000" b="1" dirty="0" smtClean="0">
                <a:solidFill>
                  <a:schemeClr val="tx1"/>
                </a:solidFill>
              </a:rPr>
              <a:t>Feedback: “Breakfast of Champions”</a:t>
            </a:r>
          </a:p>
        </p:txBody>
      </p:sp>
      <p:sp>
        <p:nvSpPr>
          <p:cNvPr id="3" name="Content Placeholder 2"/>
          <p:cNvSpPr>
            <a:spLocks noGrp="1"/>
          </p:cNvSpPr>
          <p:nvPr>
            <p:ph idx="1"/>
          </p:nvPr>
        </p:nvSpPr>
        <p:spPr>
          <a:xfrm>
            <a:off x="1092200" y="1465263"/>
            <a:ext cx="7339013" cy="4997450"/>
          </a:xfrm>
        </p:spPr>
        <p:txBody>
          <a:bodyPr/>
          <a:lstStyle/>
          <a:p>
            <a:pPr marL="0" indent="0">
              <a:buFontTx/>
              <a:buNone/>
              <a:defRPr/>
            </a:pPr>
            <a:r>
              <a:rPr lang="en-US" sz="2800" dirty="0" smtClean="0">
                <a:latin typeface="Arial" panose="020B0604020202020204" pitchFamily="34" charset="0"/>
                <a:cs typeface="Arial" panose="020B0604020202020204" pitchFamily="34" charset="0"/>
              </a:rPr>
              <a:t>Seek honest feedback from subordinates, peers, mentors, advisors and bosses</a:t>
            </a:r>
          </a:p>
          <a:p>
            <a:pPr>
              <a:defRPr/>
            </a:pPr>
            <a:r>
              <a:rPr lang="en-US" sz="2800" dirty="0" smtClean="0">
                <a:latin typeface="Arial" panose="020B0604020202020204" pitchFamily="34" charset="0"/>
                <a:cs typeface="Arial" panose="020B0604020202020204" pitchFamily="34" charset="0"/>
              </a:rPr>
              <a:t>Open up your hidden areas</a:t>
            </a:r>
          </a:p>
          <a:p>
            <a:pPr>
              <a:defRPr/>
            </a:pPr>
            <a:r>
              <a:rPr lang="en-US" sz="2800" dirty="0" smtClean="0">
                <a:latin typeface="Arial" panose="020B0604020202020204" pitchFamily="34" charset="0"/>
                <a:cs typeface="Arial" panose="020B0604020202020204" pitchFamily="34" charset="0"/>
              </a:rPr>
              <a:t>Discover your blind spots</a:t>
            </a:r>
          </a:p>
          <a:p>
            <a:pPr>
              <a:defRPr/>
            </a:pPr>
            <a:r>
              <a:rPr lang="en-US" sz="2800" dirty="0" smtClean="0">
                <a:latin typeface="Arial" panose="020B0604020202020204" pitchFamily="34" charset="0"/>
                <a:cs typeface="Arial" panose="020B0604020202020204" pitchFamily="34" charset="0"/>
              </a:rPr>
              <a:t>Use 360 </a:t>
            </a:r>
            <a:r>
              <a:rPr lang="en-US" sz="2800" dirty="0">
                <a:latin typeface="Arial" panose="020B0604020202020204" pitchFamily="34" charset="0"/>
                <a:cs typeface="Arial" panose="020B0604020202020204" pitchFamily="34" charset="0"/>
              </a:rPr>
              <a:t>F</a:t>
            </a:r>
            <a:r>
              <a:rPr lang="en-US" sz="2800" dirty="0" smtClean="0">
                <a:latin typeface="Arial" panose="020B0604020202020204" pitchFamily="34" charset="0"/>
                <a:cs typeface="Arial" panose="020B0604020202020204" pitchFamily="34" charset="0"/>
              </a:rPr>
              <a:t>eedback </a:t>
            </a:r>
          </a:p>
          <a:p>
            <a:pPr>
              <a:defRPr/>
            </a:pPr>
            <a:r>
              <a:rPr lang="en-US" sz="2800" dirty="0" smtClean="0">
                <a:latin typeface="Arial" panose="020B0604020202020204" pitchFamily="34" charset="0"/>
                <a:cs typeface="Arial" panose="020B0604020202020204" pitchFamily="34" charset="0"/>
              </a:rPr>
              <a:t>Invite difficult conversations</a:t>
            </a:r>
          </a:p>
          <a:p>
            <a:pPr>
              <a:defRPr/>
            </a:pPr>
            <a:r>
              <a:rPr lang="en-US" sz="2800" dirty="0" smtClean="0">
                <a:latin typeface="Arial" panose="020B0604020202020204" pitchFamily="34" charset="0"/>
                <a:cs typeface="Arial" panose="020B0604020202020204" pitchFamily="34" charset="0"/>
              </a:rPr>
              <a:t>Address conflict and sensitive subjects</a:t>
            </a:r>
          </a:p>
          <a:p>
            <a:pPr marL="0" indent="0">
              <a:buFontTx/>
              <a:buNone/>
              <a:defRPr/>
            </a:pPr>
            <a:endParaRPr lang="en-US" sz="2800" dirty="0">
              <a:latin typeface="Arial" panose="020B0604020202020204" pitchFamily="34" charset="0"/>
              <a:cs typeface="Arial" panose="020B0604020202020204" pitchFamily="34" charset="0"/>
            </a:endParaRPr>
          </a:p>
          <a:p>
            <a:pPr marL="0" indent="0">
              <a:buFontTx/>
              <a:buNone/>
              <a:defRPr/>
            </a:pPr>
            <a:r>
              <a:rPr lang="en-US" sz="2800" dirty="0" smtClean="0">
                <a:latin typeface="Arial" panose="020B0604020202020204" pitchFamily="34" charset="0"/>
                <a:cs typeface="Arial" panose="020B0604020202020204" pitchFamily="34" charset="0"/>
              </a:rPr>
              <a:t>	“One of the hardest things to do is                 	to see ourselves as others see us”</a:t>
            </a:r>
            <a:endParaRPr lang="en-US" sz="2800" dirty="0">
              <a:latin typeface="Arial" panose="020B0604020202020204" pitchFamily="34" charset="0"/>
              <a:cs typeface="Arial" panose="020B0604020202020204" pitchFamily="34" charset="0"/>
            </a:endParaRPr>
          </a:p>
        </p:txBody>
      </p:sp>
      <p:sp>
        <p:nvSpPr>
          <p:cNvPr id="3891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20000"/>
              </a:spcBef>
              <a:buChar char="•"/>
              <a:defRPr sz="2200">
                <a:solidFill>
                  <a:schemeClr val="tx1"/>
                </a:solidFill>
                <a:latin typeface="Times New Roman" panose="02020603050405020304" pitchFamily="18" charset="0"/>
              </a:defRPr>
            </a:lvl2pPr>
            <a:lvl3pPr marL="1143000" indent="-228600">
              <a:spcBef>
                <a:spcPct val="20000"/>
              </a:spcBef>
              <a:buChar char="•"/>
              <a:defRPr sz="1500" i="1">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Century Schoolbook" panose="02040604050505020304" pitchFamily="18" charset="0"/>
              </a:defRPr>
            </a:lvl4pPr>
            <a:lvl5pPr marL="2057400" indent="-228600">
              <a:spcBef>
                <a:spcPct val="20000"/>
              </a:spcBef>
              <a:buChar char="»"/>
              <a:defRPr sz="12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har char="»"/>
              <a:defRPr sz="12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har char="»"/>
              <a:defRPr sz="12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har char="»"/>
              <a:defRPr sz="12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har char="»"/>
              <a:defRPr sz="1200">
                <a:solidFill>
                  <a:schemeClr val="tx1"/>
                </a:solidFill>
                <a:latin typeface="Century Schoolbook" panose="02040604050505020304" pitchFamily="18" charset="0"/>
              </a:defRPr>
            </a:lvl9pPr>
          </a:lstStyle>
          <a:p>
            <a:pPr>
              <a:spcBef>
                <a:spcPct val="0"/>
              </a:spcBef>
              <a:buFontTx/>
              <a:buNone/>
            </a:pPr>
            <a:fld id="{8770DE59-C960-4244-9D8B-958AFC505523}" type="slidenum">
              <a:rPr lang="en-US" altLang="en-US" sz="1400" smtClean="0"/>
              <a:pPr>
                <a:spcBef>
                  <a:spcPct val="0"/>
                </a:spcBef>
                <a:buFontTx/>
                <a:buNone/>
              </a:pPr>
              <a:t>21</a:t>
            </a:fld>
            <a:endParaRPr lang="en-US" altLang="en-US" sz="1400" smtClean="0"/>
          </a:p>
        </p:txBody>
      </p:sp>
    </p:spTree>
    <p:extLst>
      <p:ext uri="{BB962C8B-B14F-4D97-AF65-F5344CB8AC3E}">
        <p14:creationId xmlns:p14="http://schemas.microsoft.com/office/powerpoint/2010/main" val="11474996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228600" y="206375"/>
            <a:ext cx="8686800" cy="1143000"/>
          </a:xfrm>
        </p:spPr>
        <p:txBody>
          <a:bodyPr>
            <a:noAutofit/>
          </a:bodyPr>
          <a:lstStyle/>
          <a:p>
            <a:pPr algn="ctr"/>
            <a:r>
              <a:rPr lang="en-US" altLang="en-US" sz="3600" b="1" dirty="0" smtClean="0">
                <a:solidFill>
                  <a:schemeClr val="tx1"/>
                </a:solidFill>
              </a:rPr>
              <a:t>Values: </a:t>
            </a:r>
            <a:r>
              <a:rPr lang="en-US" altLang="en-US" sz="3600" b="1" dirty="0"/>
              <a:t>W</a:t>
            </a:r>
            <a:r>
              <a:rPr lang="en-US" altLang="en-US" sz="3600" b="1" dirty="0" smtClean="0">
                <a:solidFill>
                  <a:schemeClr val="tx1"/>
                </a:solidFill>
              </a:rPr>
              <a:t>hat you do when no one is looking</a:t>
            </a:r>
          </a:p>
        </p:txBody>
      </p:sp>
      <p:sp>
        <p:nvSpPr>
          <p:cNvPr id="3" name="Content Placeholder 2"/>
          <p:cNvSpPr>
            <a:spLocks noGrp="1"/>
          </p:cNvSpPr>
          <p:nvPr>
            <p:ph idx="1"/>
          </p:nvPr>
        </p:nvSpPr>
        <p:spPr>
          <a:xfrm>
            <a:off x="736600" y="2154238"/>
            <a:ext cx="7493000" cy="3983037"/>
          </a:xfrm>
        </p:spPr>
        <p:txBody>
          <a:bodyPr/>
          <a:lstStyle/>
          <a:p>
            <a:pPr marL="0" indent="0">
              <a:buFontTx/>
              <a:buNone/>
              <a:defRPr/>
            </a:pPr>
            <a:r>
              <a:rPr lang="en-US" sz="3200" b="1" i="1" dirty="0" smtClean="0">
                <a:latin typeface="Arial" panose="020B0604020202020204" pitchFamily="34" charset="0"/>
                <a:cs typeface="Arial" panose="020B0604020202020204" pitchFamily="34" charset="0"/>
              </a:rPr>
              <a:t>New York Times </a:t>
            </a:r>
            <a:r>
              <a:rPr lang="en-US" sz="3200" b="1" dirty="0" smtClean="0">
                <a:latin typeface="Arial" panose="020B0604020202020204" pitchFamily="34" charset="0"/>
                <a:cs typeface="Arial" panose="020B0604020202020204" pitchFamily="34" charset="0"/>
              </a:rPr>
              <a:t>Transparency Test</a:t>
            </a:r>
          </a:p>
          <a:p>
            <a:pPr marL="0" indent="0">
              <a:buFontTx/>
              <a:buNone/>
              <a:defRPr/>
            </a:pPr>
            <a:endParaRPr lang="en-US" sz="1400" dirty="0" smtClean="0">
              <a:latin typeface="Arial" panose="020B0604020202020204" pitchFamily="34" charset="0"/>
              <a:cs typeface="Arial" panose="020B0604020202020204" pitchFamily="34" charset="0"/>
            </a:endParaRPr>
          </a:p>
          <a:p>
            <a:pPr marL="511175" indent="-279400">
              <a:buFontTx/>
              <a:buNone/>
              <a:defRPr/>
            </a:pPr>
            <a:r>
              <a:rPr lang="en-US" sz="3200" dirty="0" smtClean="0">
                <a:latin typeface="Arial" panose="020B0604020202020204" pitchFamily="34" charset="0"/>
                <a:cs typeface="Arial" panose="020B0604020202020204" pitchFamily="34" charset="0"/>
              </a:rPr>
              <a:t>Prior to taking an action, ask yourself: </a:t>
            </a:r>
          </a:p>
          <a:p>
            <a:pPr marL="511175" indent="-279400">
              <a:buFontTx/>
              <a:buNone/>
              <a:defRPr/>
            </a:pP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 Would you feel comfortable if a transcript of this conversation was published in the </a:t>
            </a:r>
            <a:r>
              <a:rPr lang="en-US" sz="3200" i="1" dirty="0" smtClean="0">
                <a:latin typeface="Arial" panose="020B0604020202020204" pitchFamily="34" charset="0"/>
                <a:cs typeface="Arial" panose="020B0604020202020204" pitchFamily="34" charset="0"/>
              </a:rPr>
              <a:t>New York Times?</a:t>
            </a:r>
            <a:endParaRPr lang="en-US" sz="3200" dirty="0">
              <a:latin typeface="Arial" panose="020B0604020202020204" pitchFamily="34" charset="0"/>
              <a:cs typeface="Arial" panose="020B0604020202020204" pitchFamily="34" charset="0"/>
            </a:endParaRPr>
          </a:p>
        </p:txBody>
      </p:sp>
      <p:sp>
        <p:nvSpPr>
          <p:cNvPr id="3891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20000"/>
              </a:spcBef>
              <a:buChar char="•"/>
              <a:defRPr sz="2200">
                <a:solidFill>
                  <a:schemeClr val="tx1"/>
                </a:solidFill>
                <a:latin typeface="Times New Roman" panose="02020603050405020304" pitchFamily="18" charset="0"/>
              </a:defRPr>
            </a:lvl2pPr>
            <a:lvl3pPr marL="1143000" indent="-228600">
              <a:spcBef>
                <a:spcPct val="20000"/>
              </a:spcBef>
              <a:buChar char="•"/>
              <a:defRPr sz="1500" i="1">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Century Schoolbook" panose="02040604050505020304" pitchFamily="18" charset="0"/>
              </a:defRPr>
            </a:lvl4pPr>
            <a:lvl5pPr marL="2057400" indent="-228600">
              <a:spcBef>
                <a:spcPct val="20000"/>
              </a:spcBef>
              <a:buChar char="»"/>
              <a:defRPr sz="12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har char="»"/>
              <a:defRPr sz="12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har char="»"/>
              <a:defRPr sz="12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har char="»"/>
              <a:defRPr sz="12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har char="»"/>
              <a:defRPr sz="1200">
                <a:solidFill>
                  <a:schemeClr val="tx1"/>
                </a:solidFill>
                <a:latin typeface="Century Schoolbook" panose="02040604050505020304" pitchFamily="18" charset="0"/>
              </a:defRPr>
            </a:lvl9pPr>
          </a:lstStyle>
          <a:p>
            <a:pPr>
              <a:spcBef>
                <a:spcPct val="0"/>
              </a:spcBef>
              <a:buFontTx/>
              <a:buNone/>
            </a:pPr>
            <a:fld id="{37421859-273F-4ED0-8898-F16825AFAD52}" type="slidenum">
              <a:rPr lang="en-US" altLang="en-US" sz="1400" smtClean="0"/>
              <a:pPr>
                <a:spcBef>
                  <a:spcPct val="0"/>
                </a:spcBef>
                <a:buFontTx/>
                <a:buNone/>
              </a:pPr>
              <a:t>22</a:t>
            </a:fld>
            <a:endParaRPr lang="en-US" altLang="en-US" sz="1400" smtClean="0"/>
          </a:p>
        </p:txBody>
      </p:sp>
    </p:spTree>
    <p:extLst>
      <p:ext uri="{BB962C8B-B14F-4D97-AF65-F5344CB8AC3E}">
        <p14:creationId xmlns:p14="http://schemas.microsoft.com/office/powerpoint/2010/main" val="2205754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0" y="147638"/>
            <a:ext cx="9144000" cy="1003300"/>
          </a:xfrm>
        </p:spPr>
        <p:txBody>
          <a:bodyPr>
            <a:normAutofit/>
          </a:bodyPr>
          <a:lstStyle/>
          <a:p>
            <a:pPr algn="ctr"/>
            <a:r>
              <a:rPr lang="en-US" altLang="en-US" sz="4000" b="1" dirty="0" smtClean="0">
                <a:solidFill>
                  <a:schemeClr val="tx1"/>
                </a:solidFill>
              </a:rPr>
              <a:t>Your “Sweet Spot”</a:t>
            </a:r>
          </a:p>
        </p:txBody>
      </p:sp>
      <p:sp>
        <p:nvSpPr>
          <p:cNvPr id="39939" name="Content Placeholder 2"/>
          <p:cNvSpPr>
            <a:spLocks noGrp="1"/>
          </p:cNvSpPr>
          <p:nvPr>
            <p:ph idx="1"/>
          </p:nvPr>
        </p:nvSpPr>
        <p:spPr/>
        <p:txBody>
          <a:bodyPr/>
          <a:lstStyle/>
          <a:p>
            <a:pPr>
              <a:buFontTx/>
              <a:buNone/>
            </a:pPr>
            <a:endParaRPr lang="en-US" altLang="en-US" smtClean="0"/>
          </a:p>
          <a:p>
            <a:pPr>
              <a:buFontTx/>
              <a:buNone/>
            </a:pPr>
            <a:endParaRPr lang="en-US" altLang="en-US" smtClean="0"/>
          </a:p>
          <a:p>
            <a:pPr>
              <a:buFontTx/>
              <a:buNone/>
            </a:pPr>
            <a:endParaRPr lang="en-US" altLang="en-US" smtClean="0"/>
          </a:p>
        </p:txBody>
      </p:sp>
      <p:sp>
        <p:nvSpPr>
          <p:cNvPr id="4" name="Rectangle 3"/>
          <p:cNvSpPr/>
          <p:nvPr/>
        </p:nvSpPr>
        <p:spPr>
          <a:xfrm>
            <a:off x="696913" y="1914525"/>
            <a:ext cx="1876425" cy="12398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solidFill>
                  <a:schemeClr val="bg1"/>
                </a:solidFill>
                <a:latin typeface="Arial" panose="020B0604020202020204" pitchFamily="34" charset="0"/>
                <a:cs typeface="Arial" panose="020B0604020202020204" pitchFamily="34" charset="0"/>
              </a:rPr>
              <a:t>Extrinsic</a:t>
            </a:r>
          </a:p>
          <a:p>
            <a:pPr algn="ctr" eaLnBrk="1" hangingPunct="1">
              <a:defRPr/>
            </a:pPr>
            <a:r>
              <a:rPr lang="en-US" sz="2400" dirty="0">
                <a:solidFill>
                  <a:schemeClr val="bg1"/>
                </a:solidFill>
                <a:latin typeface="Arial" panose="020B0604020202020204" pitchFamily="34" charset="0"/>
                <a:cs typeface="Arial" panose="020B0604020202020204" pitchFamily="34" charset="0"/>
              </a:rPr>
              <a:t>Motivations</a:t>
            </a:r>
          </a:p>
        </p:txBody>
      </p:sp>
      <p:sp>
        <p:nvSpPr>
          <p:cNvPr id="5" name="Rectangle 4"/>
          <p:cNvSpPr/>
          <p:nvPr/>
        </p:nvSpPr>
        <p:spPr>
          <a:xfrm>
            <a:off x="620713" y="3944938"/>
            <a:ext cx="1952625" cy="12398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latin typeface="Arial" panose="020B0604020202020204" pitchFamily="34" charset="0"/>
                <a:cs typeface="Arial" panose="020B0604020202020204" pitchFamily="34" charset="0"/>
              </a:rPr>
              <a:t>Intrinsic</a:t>
            </a:r>
          </a:p>
          <a:p>
            <a:pPr algn="ctr" eaLnBrk="1" hangingPunct="1">
              <a:defRPr/>
            </a:pPr>
            <a:r>
              <a:rPr lang="en-US" sz="2400" dirty="0">
                <a:latin typeface="Arial" panose="020B0604020202020204" pitchFamily="34" charset="0"/>
                <a:cs typeface="Arial" panose="020B0604020202020204" pitchFamily="34" charset="0"/>
              </a:rPr>
              <a:t>Motivations</a:t>
            </a:r>
          </a:p>
        </p:txBody>
      </p:sp>
      <p:sp>
        <p:nvSpPr>
          <p:cNvPr id="6" name="Rectangle 5"/>
          <p:cNvSpPr/>
          <p:nvPr/>
        </p:nvSpPr>
        <p:spPr>
          <a:xfrm>
            <a:off x="6564313" y="1928813"/>
            <a:ext cx="1912937" cy="1193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400" dirty="0">
                <a:latin typeface="Arial" panose="020B0604020202020204" pitchFamily="34" charset="0"/>
                <a:cs typeface="Arial" panose="020B0604020202020204" pitchFamily="34" charset="0"/>
              </a:rPr>
              <a:t>Strengths</a:t>
            </a:r>
          </a:p>
        </p:txBody>
      </p:sp>
      <p:sp>
        <p:nvSpPr>
          <p:cNvPr id="7" name="Rectangle 6"/>
          <p:cNvSpPr/>
          <p:nvPr/>
        </p:nvSpPr>
        <p:spPr>
          <a:xfrm>
            <a:off x="6610350" y="3937000"/>
            <a:ext cx="1912938" cy="11922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dirty="0"/>
              <a:t> </a:t>
            </a:r>
          </a:p>
        </p:txBody>
      </p:sp>
      <p:sp>
        <p:nvSpPr>
          <p:cNvPr id="8" name="Oval 7"/>
          <p:cNvSpPr/>
          <p:nvPr/>
        </p:nvSpPr>
        <p:spPr>
          <a:xfrm>
            <a:off x="3619500" y="2797175"/>
            <a:ext cx="2044700" cy="14874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800" dirty="0">
                <a:latin typeface="Arial" panose="020B0604020202020204" pitchFamily="34" charset="0"/>
                <a:cs typeface="Arial" panose="020B0604020202020204" pitchFamily="34" charset="0"/>
              </a:rPr>
              <a:t>Sweet</a:t>
            </a:r>
          </a:p>
          <a:p>
            <a:pPr algn="ctr" eaLnBrk="1" hangingPunct="1">
              <a:defRPr/>
            </a:pPr>
            <a:r>
              <a:rPr lang="en-US" sz="2800" dirty="0">
                <a:latin typeface="Arial" panose="020B0604020202020204" pitchFamily="34" charset="0"/>
                <a:cs typeface="Arial" panose="020B0604020202020204" pitchFamily="34" charset="0"/>
              </a:rPr>
              <a:t>Spot</a:t>
            </a:r>
          </a:p>
        </p:txBody>
      </p:sp>
      <p:sp>
        <p:nvSpPr>
          <p:cNvPr id="39945" name="TextBox 9"/>
          <p:cNvSpPr txBox="1">
            <a:spLocks noChangeArrowheads="1"/>
          </p:cNvSpPr>
          <p:nvPr/>
        </p:nvSpPr>
        <p:spPr bwMode="auto">
          <a:xfrm>
            <a:off x="6481396" y="4236393"/>
            <a:ext cx="21780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Times New Roman" panose="02020603050405020304" pitchFamily="18" charset="0"/>
              </a:defRPr>
            </a:lvl1pPr>
            <a:lvl2pPr marL="742950" indent="-285750">
              <a:spcBef>
                <a:spcPct val="20000"/>
              </a:spcBef>
              <a:buChar char="•"/>
              <a:defRPr sz="2200">
                <a:solidFill>
                  <a:schemeClr val="tx1"/>
                </a:solidFill>
                <a:latin typeface="Times New Roman" panose="02020603050405020304" pitchFamily="18" charset="0"/>
              </a:defRPr>
            </a:lvl2pPr>
            <a:lvl3pPr marL="1143000" indent="-228600">
              <a:spcBef>
                <a:spcPct val="20000"/>
              </a:spcBef>
              <a:buChar char="•"/>
              <a:defRPr sz="1500" i="1">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Century Schoolbook" panose="02040604050505020304" pitchFamily="18" charset="0"/>
              </a:defRPr>
            </a:lvl4pPr>
            <a:lvl5pPr marL="2057400" indent="-228600">
              <a:spcBef>
                <a:spcPct val="20000"/>
              </a:spcBef>
              <a:buChar char="»"/>
              <a:defRPr sz="12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har char="»"/>
              <a:defRPr sz="12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har char="»"/>
              <a:defRPr sz="12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har char="»"/>
              <a:defRPr sz="12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har char="»"/>
              <a:defRPr sz="1200">
                <a:solidFill>
                  <a:schemeClr val="tx1"/>
                </a:solidFill>
                <a:latin typeface="Century Schoolbook" panose="02040604050505020304" pitchFamily="18" charset="0"/>
              </a:defRPr>
            </a:lvl9pPr>
          </a:lstStyle>
          <a:p>
            <a:pPr eaLnBrk="1" hangingPunct="1">
              <a:spcBef>
                <a:spcPct val="0"/>
              </a:spcBef>
              <a:buFontTx/>
              <a:buNone/>
            </a:pPr>
            <a:r>
              <a:rPr lang="en-US" altLang="en-US" sz="1200" dirty="0">
                <a:solidFill>
                  <a:schemeClr val="bg2"/>
                </a:solidFill>
                <a:latin typeface="Arial Narrow" panose="020B0606020202030204" pitchFamily="34" charset="0"/>
              </a:rPr>
              <a:t>    </a:t>
            </a:r>
            <a:r>
              <a:rPr lang="en-US" altLang="en-US" dirty="0">
                <a:solidFill>
                  <a:schemeClr val="bg1"/>
                </a:solidFill>
                <a:latin typeface="Arial" panose="020B0604020202020204" pitchFamily="34" charset="0"/>
              </a:rPr>
              <a:t>Weaknesses</a:t>
            </a:r>
          </a:p>
        </p:txBody>
      </p:sp>
      <p:cxnSp>
        <p:nvCxnSpPr>
          <p:cNvPr id="12" name="Straight Arrow Connector 11"/>
          <p:cNvCxnSpPr>
            <a:stCxn id="5" idx="3"/>
            <a:endCxn id="8" idx="2"/>
          </p:cNvCxnSpPr>
          <p:nvPr/>
        </p:nvCxnSpPr>
        <p:spPr>
          <a:xfrm flipV="1">
            <a:off x="2573338" y="3541713"/>
            <a:ext cx="1046162" cy="102235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4" idx="3"/>
          </p:cNvCxnSpPr>
          <p:nvPr/>
        </p:nvCxnSpPr>
        <p:spPr>
          <a:xfrm>
            <a:off x="2573338" y="2533650"/>
            <a:ext cx="1038225" cy="9921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6" idx="1"/>
            <a:endCxn id="8" idx="6"/>
          </p:cNvCxnSpPr>
          <p:nvPr/>
        </p:nvCxnSpPr>
        <p:spPr>
          <a:xfrm flipH="1">
            <a:off x="5664200" y="2525713"/>
            <a:ext cx="900113" cy="10160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7" idx="1"/>
            <a:endCxn id="8" idx="6"/>
          </p:cNvCxnSpPr>
          <p:nvPr/>
        </p:nvCxnSpPr>
        <p:spPr>
          <a:xfrm flipH="1" flipV="1">
            <a:off x="5664200" y="3541713"/>
            <a:ext cx="946150" cy="99218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39950" name="Slide Number Placeholder 1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20000"/>
              </a:spcBef>
              <a:buChar char="•"/>
              <a:defRPr sz="2200">
                <a:solidFill>
                  <a:schemeClr val="tx1"/>
                </a:solidFill>
                <a:latin typeface="Times New Roman" panose="02020603050405020304" pitchFamily="18" charset="0"/>
              </a:defRPr>
            </a:lvl2pPr>
            <a:lvl3pPr marL="1143000" indent="-228600">
              <a:spcBef>
                <a:spcPct val="20000"/>
              </a:spcBef>
              <a:buChar char="•"/>
              <a:defRPr sz="1500" i="1">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Century Schoolbook" panose="02040604050505020304" pitchFamily="18" charset="0"/>
              </a:defRPr>
            </a:lvl4pPr>
            <a:lvl5pPr marL="2057400" indent="-228600">
              <a:spcBef>
                <a:spcPct val="20000"/>
              </a:spcBef>
              <a:buChar char="»"/>
              <a:defRPr sz="12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har char="»"/>
              <a:defRPr sz="12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har char="»"/>
              <a:defRPr sz="12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har char="»"/>
              <a:defRPr sz="12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har char="»"/>
              <a:defRPr sz="1200">
                <a:solidFill>
                  <a:schemeClr val="tx1"/>
                </a:solidFill>
                <a:latin typeface="Century Schoolbook" panose="02040604050505020304" pitchFamily="18" charset="0"/>
              </a:defRPr>
            </a:lvl9pPr>
          </a:lstStyle>
          <a:p>
            <a:pPr>
              <a:spcBef>
                <a:spcPct val="0"/>
              </a:spcBef>
              <a:buFontTx/>
              <a:buNone/>
            </a:pPr>
            <a:fld id="{230379CE-C8BE-4DCF-8CEB-5B231F846FEF}" type="slidenum">
              <a:rPr lang="en-US" altLang="en-US" sz="1400" smtClean="0"/>
              <a:pPr>
                <a:spcBef>
                  <a:spcPct val="0"/>
                </a:spcBef>
                <a:buFontTx/>
                <a:buNone/>
              </a:pPr>
              <a:t>23</a:t>
            </a:fld>
            <a:endParaRPr lang="en-US" altLang="en-US" sz="1400" smtClean="0"/>
          </a:p>
        </p:txBody>
      </p:sp>
    </p:spTree>
    <p:extLst>
      <p:ext uri="{BB962C8B-B14F-4D97-AF65-F5344CB8AC3E}">
        <p14:creationId xmlns:p14="http://schemas.microsoft.com/office/powerpoint/2010/main" val="35663034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3"/>
          <p:cNvSpPr>
            <a:spLocks noGrp="1"/>
          </p:cNvSpPr>
          <p:nvPr>
            <p:ph type="title"/>
          </p:nvPr>
        </p:nvSpPr>
        <p:spPr>
          <a:xfrm>
            <a:off x="457200" y="0"/>
            <a:ext cx="8229600" cy="1417638"/>
          </a:xfrm>
        </p:spPr>
        <p:txBody>
          <a:bodyPr>
            <a:normAutofit/>
          </a:bodyPr>
          <a:lstStyle/>
          <a:p>
            <a:pPr algn="ctr"/>
            <a:r>
              <a:rPr lang="en-US" altLang="en-US" sz="4000" b="1" dirty="0" smtClean="0">
                <a:solidFill>
                  <a:schemeClr val="tx1"/>
                </a:solidFill>
              </a:rPr>
              <a:t>Extrinsic and Intrinsic Motivations</a:t>
            </a:r>
          </a:p>
        </p:txBody>
      </p:sp>
      <p:sp>
        <p:nvSpPr>
          <p:cNvPr id="40963" name="Text Placeholder 4"/>
          <p:cNvSpPr>
            <a:spLocks noGrp="1"/>
          </p:cNvSpPr>
          <p:nvPr>
            <p:ph type="body" idx="1"/>
          </p:nvPr>
        </p:nvSpPr>
        <p:spPr/>
        <p:txBody>
          <a:bodyPr/>
          <a:lstStyle/>
          <a:p>
            <a:r>
              <a:rPr lang="en-US" altLang="en-US" sz="2800" b="0" u="sng" smtClean="0">
                <a:latin typeface="Arial" panose="020B0604020202020204" pitchFamily="34" charset="0"/>
                <a:cs typeface="Arial" panose="020B0604020202020204" pitchFamily="34" charset="0"/>
              </a:rPr>
              <a:t>Extrinsic Motivations</a:t>
            </a:r>
          </a:p>
        </p:txBody>
      </p:sp>
      <p:sp>
        <p:nvSpPr>
          <p:cNvPr id="40964" name="Content Placeholder 5"/>
          <p:cNvSpPr>
            <a:spLocks noGrp="1"/>
          </p:cNvSpPr>
          <p:nvPr>
            <p:ph sz="half" idx="2"/>
          </p:nvPr>
        </p:nvSpPr>
        <p:spPr>
          <a:xfrm>
            <a:off x="457200" y="2292350"/>
            <a:ext cx="3730625" cy="3833813"/>
          </a:xfrm>
        </p:spPr>
        <p:txBody>
          <a:bodyPr/>
          <a:lstStyle/>
          <a:p>
            <a:r>
              <a:rPr lang="en-US" altLang="en-US" sz="2800" smtClean="0">
                <a:latin typeface="Arial" panose="020B0604020202020204" pitchFamily="34" charset="0"/>
                <a:cs typeface="Arial" panose="020B0604020202020204" pitchFamily="34" charset="0"/>
              </a:rPr>
              <a:t>Money</a:t>
            </a:r>
          </a:p>
          <a:p>
            <a:r>
              <a:rPr lang="en-US" altLang="en-US" sz="2800" smtClean="0">
                <a:latin typeface="Arial" panose="020B0604020202020204" pitchFamily="34" charset="0"/>
                <a:cs typeface="Arial" panose="020B0604020202020204" pitchFamily="34" charset="0"/>
              </a:rPr>
              <a:t>Power</a:t>
            </a:r>
          </a:p>
          <a:p>
            <a:r>
              <a:rPr lang="en-US" altLang="en-US" sz="2800" smtClean="0">
                <a:latin typeface="Arial" panose="020B0604020202020204" pitchFamily="34" charset="0"/>
                <a:cs typeface="Arial" panose="020B0604020202020204" pitchFamily="34" charset="0"/>
              </a:rPr>
              <a:t>Titles</a:t>
            </a:r>
          </a:p>
          <a:p>
            <a:r>
              <a:rPr lang="en-US" altLang="en-US" sz="2800" smtClean="0">
                <a:latin typeface="Arial" panose="020B0604020202020204" pitchFamily="34" charset="0"/>
                <a:cs typeface="Arial" panose="020B0604020202020204" pitchFamily="34" charset="0"/>
              </a:rPr>
              <a:t>Public recognition</a:t>
            </a:r>
          </a:p>
          <a:p>
            <a:r>
              <a:rPr lang="en-US" altLang="en-US" sz="2800" smtClean="0">
                <a:latin typeface="Arial" panose="020B0604020202020204" pitchFamily="34" charset="0"/>
                <a:cs typeface="Arial" panose="020B0604020202020204" pitchFamily="34" charset="0"/>
              </a:rPr>
              <a:t>Social status</a:t>
            </a:r>
          </a:p>
          <a:p>
            <a:r>
              <a:rPr lang="en-US" altLang="en-US" sz="2800" smtClean="0">
                <a:latin typeface="Arial" panose="020B0604020202020204" pitchFamily="34" charset="0"/>
                <a:cs typeface="Arial" panose="020B0604020202020204" pitchFamily="34" charset="0"/>
              </a:rPr>
              <a:t>Acclaim from peers</a:t>
            </a:r>
          </a:p>
          <a:p>
            <a:r>
              <a:rPr lang="en-US" altLang="en-US" sz="2800" smtClean="0">
                <a:latin typeface="Arial" panose="020B0604020202020204" pitchFamily="34" charset="0"/>
                <a:cs typeface="Arial" panose="020B0604020202020204" pitchFamily="34" charset="0"/>
              </a:rPr>
              <a:t>Defeating others</a:t>
            </a:r>
          </a:p>
        </p:txBody>
      </p:sp>
      <p:sp>
        <p:nvSpPr>
          <p:cNvPr id="40965" name="Text Placeholder 6"/>
          <p:cNvSpPr>
            <a:spLocks noGrp="1"/>
          </p:cNvSpPr>
          <p:nvPr>
            <p:ph type="body" sz="quarter" idx="3"/>
          </p:nvPr>
        </p:nvSpPr>
        <p:spPr/>
        <p:txBody>
          <a:bodyPr/>
          <a:lstStyle/>
          <a:p>
            <a:r>
              <a:rPr lang="en-US" altLang="en-US" sz="2800" b="0" u="sng" smtClean="0">
                <a:latin typeface="Arial" panose="020B0604020202020204" pitchFamily="34" charset="0"/>
                <a:cs typeface="Arial" panose="020B0604020202020204" pitchFamily="34" charset="0"/>
              </a:rPr>
              <a:t>Intrinsic Motivations</a:t>
            </a:r>
          </a:p>
        </p:txBody>
      </p:sp>
      <p:sp>
        <p:nvSpPr>
          <p:cNvPr id="40966" name="Content Placeholder 7"/>
          <p:cNvSpPr>
            <a:spLocks noGrp="1"/>
          </p:cNvSpPr>
          <p:nvPr>
            <p:ph sz="quarter" idx="4"/>
          </p:nvPr>
        </p:nvSpPr>
        <p:spPr>
          <a:xfrm>
            <a:off x="4402138" y="2292350"/>
            <a:ext cx="4741862" cy="3833813"/>
          </a:xfrm>
        </p:spPr>
        <p:txBody>
          <a:bodyPr/>
          <a:lstStyle/>
          <a:p>
            <a:r>
              <a:rPr lang="en-US" altLang="en-US" sz="2800" smtClean="0">
                <a:latin typeface="Arial" panose="020B0604020202020204" pitchFamily="34" charset="0"/>
                <a:cs typeface="Arial" panose="020B0604020202020204" pitchFamily="34" charset="0"/>
              </a:rPr>
              <a:t>Personal growth</a:t>
            </a:r>
          </a:p>
          <a:p>
            <a:r>
              <a:rPr lang="en-US" altLang="en-US" sz="2800" smtClean="0">
                <a:latin typeface="Arial" panose="020B0604020202020204" pitchFamily="34" charset="0"/>
                <a:cs typeface="Arial" panose="020B0604020202020204" pitchFamily="34" charset="0"/>
              </a:rPr>
              <a:t>Cherishing family</a:t>
            </a:r>
          </a:p>
          <a:p>
            <a:r>
              <a:rPr lang="en-US" altLang="en-US" sz="2800" smtClean="0">
                <a:latin typeface="Arial" panose="020B0604020202020204" pitchFamily="34" charset="0"/>
                <a:cs typeface="Arial" panose="020B0604020202020204" pitchFamily="34" charset="0"/>
              </a:rPr>
              <a:t>Satisfaction of doing well</a:t>
            </a:r>
          </a:p>
          <a:p>
            <a:r>
              <a:rPr lang="en-US" altLang="en-US" sz="2800" smtClean="0">
                <a:latin typeface="Arial" panose="020B0604020202020204" pitchFamily="34" charset="0"/>
                <a:cs typeface="Arial" panose="020B0604020202020204" pitchFamily="34" charset="0"/>
              </a:rPr>
              <a:t>Helping others develop</a:t>
            </a:r>
          </a:p>
          <a:p>
            <a:r>
              <a:rPr lang="en-US" altLang="en-US" sz="2800" smtClean="0">
                <a:latin typeface="Arial" panose="020B0604020202020204" pitchFamily="34" charset="0"/>
                <a:cs typeface="Arial" panose="020B0604020202020204" pitchFamily="34" charset="0"/>
              </a:rPr>
              <a:t>Finding meaning in work</a:t>
            </a:r>
          </a:p>
          <a:p>
            <a:r>
              <a:rPr lang="en-US" altLang="en-US" sz="2800" smtClean="0">
                <a:latin typeface="Arial" panose="020B0604020202020204" pitchFamily="34" charset="0"/>
                <a:cs typeface="Arial" panose="020B0604020202020204" pitchFamily="34" charset="0"/>
              </a:rPr>
              <a:t>Being true to one’s belief</a:t>
            </a:r>
          </a:p>
          <a:p>
            <a:r>
              <a:rPr lang="en-US" altLang="en-US" sz="2800" smtClean="0">
                <a:latin typeface="Arial" panose="020B0604020202020204" pitchFamily="34" charset="0"/>
                <a:cs typeface="Arial" panose="020B0604020202020204" pitchFamily="34" charset="0"/>
              </a:rPr>
              <a:t>Making difference in world</a:t>
            </a:r>
          </a:p>
        </p:txBody>
      </p:sp>
      <p:sp>
        <p:nvSpPr>
          <p:cNvPr id="40967" name="Slide Number Placeholder 8"/>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20000"/>
              </a:spcBef>
              <a:buChar char="•"/>
              <a:defRPr sz="2200">
                <a:solidFill>
                  <a:schemeClr val="tx1"/>
                </a:solidFill>
                <a:latin typeface="Times New Roman" panose="02020603050405020304" pitchFamily="18" charset="0"/>
              </a:defRPr>
            </a:lvl2pPr>
            <a:lvl3pPr marL="1143000" indent="-228600">
              <a:spcBef>
                <a:spcPct val="20000"/>
              </a:spcBef>
              <a:buChar char="•"/>
              <a:defRPr sz="1500" i="1">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Century Schoolbook" panose="02040604050505020304" pitchFamily="18" charset="0"/>
              </a:defRPr>
            </a:lvl4pPr>
            <a:lvl5pPr marL="2057400" indent="-228600">
              <a:spcBef>
                <a:spcPct val="20000"/>
              </a:spcBef>
              <a:buChar char="»"/>
              <a:defRPr sz="12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har char="»"/>
              <a:defRPr sz="12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har char="»"/>
              <a:defRPr sz="12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har char="»"/>
              <a:defRPr sz="12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har char="»"/>
              <a:defRPr sz="1200">
                <a:solidFill>
                  <a:schemeClr val="tx1"/>
                </a:solidFill>
                <a:latin typeface="Century Schoolbook" panose="02040604050505020304" pitchFamily="18" charset="0"/>
              </a:defRPr>
            </a:lvl9pPr>
          </a:lstStyle>
          <a:p>
            <a:pPr>
              <a:spcBef>
                <a:spcPct val="0"/>
              </a:spcBef>
              <a:buFontTx/>
              <a:buNone/>
            </a:pPr>
            <a:fld id="{E9C85787-4F0E-4EAE-A79B-5082F736F3A3}" type="slidenum">
              <a:rPr lang="en-US" altLang="en-US" sz="1400" smtClean="0"/>
              <a:pPr>
                <a:spcBef>
                  <a:spcPct val="0"/>
                </a:spcBef>
                <a:buFontTx/>
                <a:buNone/>
              </a:pPr>
              <a:t>24</a:t>
            </a:fld>
            <a:endParaRPr lang="en-US" altLang="en-US" sz="1400" smtClean="0"/>
          </a:p>
        </p:txBody>
      </p:sp>
    </p:spTree>
    <p:extLst>
      <p:ext uri="{BB962C8B-B14F-4D97-AF65-F5344CB8AC3E}">
        <p14:creationId xmlns:p14="http://schemas.microsoft.com/office/powerpoint/2010/main" val="1839731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190500" y="0"/>
            <a:ext cx="8496300" cy="930275"/>
          </a:xfrm>
        </p:spPr>
        <p:txBody>
          <a:bodyPr>
            <a:normAutofit/>
          </a:bodyPr>
          <a:lstStyle/>
          <a:p>
            <a:pPr algn="ctr"/>
            <a:r>
              <a:rPr lang="en-US" altLang="en-US" sz="4000" b="1" dirty="0" smtClean="0">
                <a:solidFill>
                  <a:schemeClr val="tx1"/>
                </a:solidFill>
              </a:rPr>
              <a:t>Strengths and Weaknesses</a:t>
            </a:r>
          </a:p>
        </p:txBody>
      </p:sp>
      <p:sp>
        <p:nvSpPr>
          <p:cNvPr id="3" name="Content Placeholder 2"/>
          <p:cNvSpPr>
            <a:spLocks noGrp="1"/>
          </p:cNvSpPr>
          <p:nvPr>
            <p:ph idx="1"/>
          </p:nvPr>
        </p:nvSpPr>
        <p:spPr>
          <a:xfrm>
            <a:off x="1201738" y="1309688"/>
            <a:ext cx="7810500" cy="5029200"/>
          </a:xfrm>
        </p:spPr>
        <p:txBody>
          <a:bodyPr/>
          <a:lstStyle/>
          <a:p>
            <a:pPr>
              <a:defRPr/>
            </a:pPr>
            <a:r>
              <a:rPr lang="en-US" sz="2800" dirty="0" smtClean="0">
                <a:latin typeface="Arial" panose="020B0604020202020204" pitchFamily="34" charset="0"/>
                <a:cs typeface="Arial" panose="020B0604020202020204" pitchFamily="34" charset="0"/>
              </a:rPr>
              <a:t>Often, your strengths and weaknesses are two sides of the same coin</a:t>
            </a:r>
          </a:p>
          <a:p>
            <a:pPr>
              <a:defRPr/>
            </a:pPr>
            <a:r>
              <a:rPr lang="en-US" sz="2800" dirty="0" smtClean="0">
                <a:latin typeface="Arial" panose="020B0604020202020204" pitchFamily="34" charset="0"/>
                <a:cs typeface="Arial" panose="020B0604020202020204" pitchFamily="34" charset="0"/>
              </a:rPr>
              <a:t>Build on your strengths &amp; minimize your weaknesses with people more capable </a:t>
            </a:r>
          </a:p>
          <a:p>
            <a:pPr>
              <a:defRPr/>
            </a:pPr>
            <a:r>
              <a:rPr lang="en-US" sz="2800" dirty="0" smtClean="0">
                <a:latin typeface="Arial" panose="020B0604020202020204" pitchFamily="34" charset="0"/>
                <a:cs typeface="Arial" panose="020B0604020202020204" pitchFamily="34" charset="0"/>
              </a:rPr>
              <a:t>Acknowledge your weaknesses &amp; ask for help</a:t>
            </a:r>
          </a:p>
          <a:p>
            <a:pPr>
              <a:defRPr/>
            </a:pPr>
            <a:r>
              <a:rPr lang="en-US" sz="2800" dirty="0" smtClean="0">
                <a:latin typeface="Arial" panose="020B0604020202020204" pitchFamily="34" charset="0"/>
                <a:cs typeface="Arial" panose="020B0604020202020204" pitchFamily="34" charset="0"/>
              </a:rPr>
              <a:t>“Vulnerability is power”</a:t>
            </a:r>
          </a:p>
          <a:p>
            <a:pPr>
              <a:defRPr/>
            </a:pPr>
            <a:endParaRPr lang="en-US" sz="2800" dirty="0">
              <a:latin typeface="Arial" panose="020B0604020202020204" pitchFamily="34" charset="0"/>
              <a:cs typeface="Arial" panose="020B0604020202020204" pitchFamily="34" charset="0"/>
            </a:endParaRPr>
          </a:p>
          <a:p>
            <a:pPr marL="0" indent="0">
              <a:buFontTx/>
              <a:buNone/>
              <a:defRPr/>
            </a:pPr>
            <a:r>
              <a:rPr lang="en-US" sz="2800" dirty="0" smtClean="0">
                <a:latin typeface="Arial" panose="020B0604020202020204" pitchFamily="34" charset="0"/>
                <a:cs typeface="Arial" panose="020B0604020202020204" pitchFamily="34" charset="0"/>
              </a:rPr>
              <a:t>You are in your “sweet spot” when you are: </a:t>
            </a:r>
          </a:p>
          <a:p>
            <a:pPr>
              <a:defRPr/>
            </a:pPr>
            <a:r>
              <a:rPr lang="en-US" sz="2800" dirty="0" smtClean="0">
                <a:latin typeface="Arial" panose="020B0604020202020204" pitchFamily="34" charset="0"/>
                <a:cs typeface="Arial" panose="020B0604020202020204" pitchFamily="34" charset="0"/>
              </a:rPr>
              <a:t>Motivated intrinsically </a:t>
            </a:r>
          </a:p>
          <a:p>
            <a:pPr>
              <a:defRPr/>
            </a:pPr>
            <a:r>
              <a:rPr lang="en-US" sz="2800" dirty="0">
                <a:latin typeface="Arial" panose="020B0604020202020204" pitchFamily="34" charset="0"/>
                <a:cs typeface="Arial" panose="020B0604020202020204" pitchFamily="34" charset="0"/>
              </a:rPr>
              <a:t>I</a:t>
            </a:r>
            <a:r>
              <a:rPr lang="en-US" sz="2800" dirty="0" smtClean="0">
                <a:latin typeface="Arial" panose="020B0604020202020204" pitchFamily="34" charset="0"/>
                <a:cs typeface="Arial" panose="020B0604020202020204" pitchFamily="34" charset="0"/>
              </a:rPr>
              <a:t>n a job that utilizes your strengths</a:t>
            </a:r>
          </a:p>
          <a:p>
            <a:pPr marL="0" indent="0">
              <a:buFontTx/>
              <a:buNone/>
              <a:defRPr/>
            </a:pPr>
            <a:endParaRPr lang="en-US" sz="2800" dirty="0" smtClean="0">
              <a:latin typeface="Arial" panose="020B0604020202020204" pitchFamily="34" charset="0"/>
              <a:cs typeface="Arial" panose="020B0604020202020204" pitchFamily="34" charset="0"/>
            </a:endParaRPr>
          </a:p>
          <a:p>
            <a:pPr>
              <a:defRPr/>
            </a:pPr>
            <a:endParaRPr lang="en-US" sz="2800" dirty="0">
              <a:latin typeface="Arial" panose="020B0604020202020204" pitchFamily="34" charset="0"/>
              <a:cs typeface="Arial" panose="020B0604020202020204" pitchFamily="34" charset="0"/>
            </a:endParaRPr>
          </a:p>
        </p:txBody>
      </p:sp>
      <p:sp>
        <p:nvSpPr>
          <p:cNvPr id="41988"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20000"/>
              </a:spcBef>
              <a:buChar char="•"/>
              <a:defRPr sz="2200">
                <a:solidFill>
                  <a:schemeClr val="tx1"/>
                </a:solidFill>
                <a:latin typeface="Times New Roman" panose="02020603050405020304" pitchFamily="18" charset="0"/>
              </a:defRPr>
            </a:lvl2pPr>
            <a:lvl3pPr marL="1143000" indent="-228600">
              <a:spcBef>
                <a:spcPct val="20000"/>
              </a:spcBef>
              <a:buChar char="•"/>
              <a:defRPr sz="1500" i="1">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Century Schoolbook" panose="02040604050505020304" pitchFamily="18" charset="0"/>
              </a:defRPr>
            </a:lvl4pPr>
            <a:lvl5pPr marL="2057400" indent="-228600">
              <a:spcBef>
                <a:spcPct val="20000"/>
              </a:spcBef>
              <a:buChar char="»"/>
              <a:defRPr sz="12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har char="»"/>
              <a:defRPr sz="12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har char="»"/>
              <a:defRPr sz="12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har char="»"/>
              <a:defRPr sz="12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har char="»"/>
              <a:defRPr sz="1200">
                <a:solidFill>
                  <a:schemeClr val="tx1"/>
                </a:solidFill>
                <a:latin typeface="Century Schoolbook" panose="02040604050505020304" pitchFamily="18" charset="0"/>
              </a:defRPr>
            </a:lvl9pPr>
          </a:lstStyle>
          <a:p>
            <a:pPr>
              <a:spcBef>
                <a:spcPct val="0"/>
              </a:spcBef>
              <a:buFontTx/>
              <a:buNone/>
            </a:pPr>
            <a:fld id="{7AF6A106-78FE-41D9-B39D-DEB5B27D013A}" type="slidenum">
              <a:rPr lang="en-US" altLang="en-US" sz="1400" smtClean="0"/>
              <a:pPr>
                <a:spcBef>
                  <a:spcPct val="0"/>
                </a:spcBef>
                <a:buFontTx/>
                <a:buNone/>
              </a:pPr>
              <a:t>25</a:t>
            </a:fld>
            <a:endParaRPr lang="en-US" altLang="en-US" sz="1400" smtClean="0"/>
          </a:p>
        </p:txBody>
      </p:sp>
    </p:spTree>
    <p:extLst>
      <p:ext uri="{BB962C8B-B14F-4D97-AF65-F5344CB8AC3E}">
        <p14:creationId xmlns:p14="http://schemas.microsoft.com/office/powerpoint/2010/main" val="3278862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533400" y="-228600"/>
            <a:ext cx="7848600" cy="1600200"/>
          </a:xfrm>
        </p:spPr>
        <p:txBody>
          <a:bodyPr>
            <a:normAutofit/>
          </a:bodyPr>
          <a:lstStyle/>
          <a:p>
            <a:pPr algn="ctr"/>
            <a:r>
              <a:rPr lang="en-US" sz="4000" b="1" dirty="0" smtClean="0">
                <a:solidFill>
                  <a:schemeClr val="tx1"/>
                </a:solidFill>
              </a:rPr>
              <a:t>Your Support Team</a:t>
            </a:r>
          </a:p>
        </p:txBody>
      </p:sp>
      <p:sp>
        <p:nvSpPr>
          <p:cNvPr id="16387" name="Content Placeholder 2"/>
          <p:cNvSpPr>
            <a:spLocks noGrp="1"/>
          </p:cNvSpPr>
          <p:nvPr>
            <p:ph idx="1"/>
          </p:nvPr>
        </p:nvSpPr>
        <p:spPr>
          <a:xfrm>
            <a:off x="381000" y="1295400"/>
            <a:ext cx="8534400" cy="4800600"/>
          </a:xfrm>
        </p:spPr>
        <p:txBody>
          <a:bodyPr/>
          <a:lstStyle/>
          <a:p>
            <a:pPr>
              <a:buFontTx/>
              <a:buNone/>
            </a:pPr>
            <a:r>
              <a:rPr lang="en-US" sz="3200" dirty="0" smtClean="0"/>
              <a:t>Your support team consists of the following:</a:t>
            </a:r>
          </a:p>
          <a:p>
            <a:r>
              <a:rPr lang="en-US" sz="3200" dirty="0" smtClean="0"/>
              <a:t>One person in your life with whom you can be completely open: your spouse, significant other, best friend, or therapist</a:t>
            </a:r>
          </a:p>
          <a:p>
            <a:r>
              <a:rPr lang="en-US" sz="3200" dirty="0" smtClean="0"/>
              <a:t>Mentor(s) who can guide and counsel you and keep you from going off-track</a:t>
            </a:r>
          </a:p>
          <a:p>
            <a:r>
              <a:rPr lang="en-US" sz="3200" dirty="0" smtClean="0"/>
              <a:t>A support group of your peers</a:t>
            </a:r>
          </a:p>
        </p:txBody>
      </p:sp>
      <p:sp>
        <p:nvSpPr>
          <p:cNvPr id="3" name="Slide Number Placeholder 2"/>
          <p:cNvSpPr>
            <a:spLocks noGrp="1"/>
          </p:cNvSpPr>
          <p:nvPr>
            <p:ph type="sldNum" sz="quarter" idx="12"/>
          </p:nvPr>
        </p:nvSpPr>
        <p:spPr/>
        <p:txBody>
          <a:bodyPr/>
          <a:lstStyle/>
          <a:p>
            <a:fld id="{FEB05821-C9AC-4044-B390-E2555040AC3E}" type="slidenum">
              <a:rPr lang="en-US" smtClean="0"/>
              <a:t>26</a:t>
            </a:fld>
            <a:endParaRPr lang="en-US"/>
          </a:p>
        </p:txBody>
      </p:sp>
    </p:spTree>
    <p:extLst>
      <p:ext uri="{BB962C8B-B14F-4D97-AF65-F5344CB8AC3E}">
        <p14:creationId xmlns:p14="http://schemas.microsoft.com/office/powerpoint/2010/main" val="1547105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381000" y="228601"/>
            <a:ext cx="7620000" cy="968375"/>
          </a:xfrm>
        </p:spPr>
        <p:txBody>
          <a:bodyPr>
            <a:normAutofit/>
          </a:bodyPr>
          <a:lstStyle/>
          <a:p>
            <a:pPr algn="ctr"/>
            <a:r>
              <a:rPr lang="en-US" altLang="en-US" sz="4000" b="1" dirty="0" smtClean="0">
                <a:solidFill>
                  <a:schemeClr val="tx1"/>
                </a:solidFill>
              </a:rPr>
              <a:t>Mentoring</a:t>
            </a:r>
          </a:p>
        </p:txBody>
      </p:sp>
      <p:sp>
        <p:nvSpPr>
          <p:cNvPr id="3" name="Content Placeholder 2"/>
          <p:cNvSpPr>
            <a:spLocks noGrp="1"/>
          </p:cNvSpPr>
          <p:nvPr>
            <p:ph idx="1"/>
          </p:nvPr>
        </p:nvSpPr>
        <p:spPr>
          <a:xfrm>
            <a:off x="762000" y="1541463"/>
            <a:ext cx="7772400" cy="4835525"/>
          </a:xfrm>
        </p:spPr>
        <p:txBody>
          <a:bodyPr/>
          <a:lstStyle/>
          <a:p>
            <a:pPr>
              <a:defRPr/>
            </a:pPr>
            <a:r>
              <a:rPr lang="en-US" sz="2800" dirty="0" smtClean="0">
                <a:latin typeface="Arial" panose="020B0604020202020204" pitchFamily="34" charset="0"/>
                <a:cs typeface="Arial" panose="020B0604020202020204" pitchFamily="34" charset="0"/>
              </a:rPr>
              <a:t>Mentoring requires a two-way relationship, wherein both parties gain from interaction</a:t>
            </a:r>
          </a:p>
          <a:p>
            <a:pPr>
              <a:defRPr/>
            </a:pPr>
            <a:r>
              <a:rPr lang="en-US" sz="2800" dirty="0" smtClean="0">
                <a:latin typeface="Arial" panose="020B0604020202020204" pitchFamily="34" charset="0"/>
                <a:cs typeface="Arial" panose="020B0604020202020204" pitchFamily="34" charset="0"/>
              </a:rPr>
              <a:t>What to look for in a mentor:</a:t>
            </a:r>
          </a:p>
          <a:p>
            <a:pPr lvl="1">
              <a:defRPr/>
            </a:pPr>
            <a:r>
              <a:rPr lang="en-US" sz="2800" dirty="0" smtClean="0">
                <a:latin typeface="Arial" panose="020B0604020202020204" pitchFamily="34" charset="0"/>
                <a:cs typeface="Arial" panose="020B0604020202020204" pitchFamily="34" charset="0"/>
              </a:rPr>
              <a:t>Wisdom, experience, support, chemistry</a:t>
            </a:r>
          </a:p>
          <a:p>
            <a:pPr lvl="1">
              <a:defRPr/>
            </a:pPr>
            <a:r>
              <a:rPr lang="en-US" sz="2800" dirty="0" smtClean="0">
                <a:latin typeface="Arial" panose="020B0604020202020204" pitchFamily="34" charset="0"/>
                <a:cs typeface="Arial" panose="020B0604020202020204" pitchFamily="34" charset="0"/>
              </a:rPr>
              <a:t>Putting mentee’s interests first</a:t>
            </a:r>
          </a:p>
          <a:p>
            <a:pPr lvl="1">
              <a:defRPr/>
            </a:pPr>
            <a:r>
              <a:rPr lang="en-US" sz="2800" dirty="0" smtClean="0">
                <a:latin typeface="Arial" panose="020B0604020202020204" pitchFamily="34" charset="0"/>
                <a:cs typeface="Arial" panose="020B0604020202020204" pitchFamily="34" charset="0"/>
              </a:rPr>
              <a:t>A challenging relationship</a:t>
            </a:r>
            <a:endParaRPr lang="en-US" sz="2800" dirty="0">
              <a:latin typeface="Arial" panose="020B0604020202020204" pitchFamily="34" charset="0"/>
              <a:cs typeface="Arial" panose="020B0604020202020204" pitchFamily="34" charset="0"/>
            </a:endParaRPr>
          </a:p>
          <a:p>
            <a:pPr marL="403225" lvl="1" indent="-403225">
              <a:defRPr/>
            </a:pPr>
            <a:r>
              <a:rPr lang="en-US" sz="2800" dirty="0" smtClean="0">
                <a:latin typeface="Arial" panose="020B0604020202020204" pitchFamily="34" charset="0"/>
                <a:cs typeface="Arial" panose="020B0604020202020204" pitchFamily="34" charset="0"/>
              </a:rPr>
              <a:t>Reverse mentoring by Millennials</a:t>
            </a:r>
          </a:p>
          <a:p>
            <a:pPr marL="803275" lvl="2" indent="-403225">
              <a:defRPr/>
            </a:pPr>
            <a:r>
              <a:rPr lang="en-US" sz="2800" i="0" dirty="0" smtClean="0">
                <a:latin typeface="Arial" panose="020B0604020202020204" pitchFamily="34" charset="0"/>
                <a:cs typeface="Arial" panose="020B0604020202020204" pitchFamily="34" charset="0"/>
              </a:rPr>
              <a:t>Understand younger generation</a:t>
            </a:r>
          </a:p>
          <a:p>
            <a:pPr marL="803275" lvl="2" indent="-403225">
              <a:defRPr/>
            </a:pPr>
            <a:r>
              <a:rPr lang="en-US" sz="2800" i="0" dirty="0" smtClean="0">
                <a:latin typeface="Arial" panose="020B0604020202020204" pitchFamily="34" charset="0"/>
                <a:cs typeface="Arial" panose="020B0604020202020204" pitchFamily="34" charset="0"/>
              </a:rPr>
              <a:t>IT, social media, digital interaction</a:t>
            </a:r>
          </a:p>
        </p:txBody>
      </p:sp>
      <p:sp>
        <p:nvSpPr>
          <p:cNvPr id="440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Times New Roman" panose="02020603050405020304" pitchFamily="18" charset="0"/>
              </a:defRPr>
            </a:lvl1pPr>
            <a:lvl2pPr marL="742950" indent="-285750">
              <a:spcBef>
                <a:spcPct val="20000"/>
              </a:spcBef>
              <a:buChar char="•"/>
              <a:defRPr sz="2200">
                <a:solidFill>
                  <a:schemeClr val="tx1"/>
                </a:solidFill>
                <a:latin typeface="Times New Roman" panose="02020603050405020304" pitchFamily="18" charset="0"/>
              </a:defRPr>
            </a:lvl2pPr>
            <a:lvl3pPr marL="1143000" indent="-228600">
              <a:spcBef>
                <a:spcPct val="20000"/>
              </a:spcBef>
              <a:buChar char="•"/>
              <a:defRPr sz="1500" i="1">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Century Schoolbook" panose="02040604050505020304" pitchFamily="18" charset="0"/>
              </a:defRPr>
            </a:lvl4pPr>
            <a:lvl5pPr marL="2057400" indent="-228600">
              <a:spcBef>
                <a:spcPct val="20000"/>
              </a:spcBef>
              <a:buChar char="»"/>
              <a:defRPr sz="12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har char="»"/>
              <a:defRPr sz="12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har char="»"/>
              <a:defRPr sz="12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har char="»"/>
              <a:defRPr sz="12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har char="»"/>
              <a:defRPr sz="1200">
                <a:solidFill>
                  <a:schemeClr val="tx1"/>
                </a:solidFill>
                <a:latin typeface="Century Schoolbook" panose="02040604050505020304" pitchFamily="18" charset="0"/>
              </a:defRPr>
            </a:lvl9pPr>
          </a:lstStyle>
          <a:p>
            <a:pPr>
              <a:spcBef>
                <a:spcPct val="0"/>
              </a:spcBef>
              <a:buFontTx/>
              <a:buNone/>
            </a:pPr>
            <a:fld id="{17A3BAAC-F541-4652-97F7-C889A10293F2}" type="slidenum">
              <a:rPr lang="en-US" altLang="en-US" sz="1400" smtClean="0"/>
              <a:pPr>
                <a:spcBef>
                  <a:spcPct val="0"/>
                </a:spcBef>
                <a:buFontTx/>
                <a:buNone/>
              </a:pPr>
              <a:t>27</a:t>
            </a:fld>
            <a:endParaRPr lang="en-US" altLang="en-US" sz="1400" smtClean="0"/>
          </a:p>
        </p:txBody>
      </p:sp>
    </p:spTree>
    <p:extLst>
      <p:ext uri="{BB962C8B-B14F-4D97-AF65-F5344CB8AC3E}">
        <p14:creationId xmlns:p14="http://schemas.microsoft.com/office/powerpoint/2010/main" val="1587467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4108"/>
          </a:xfrm>
        </p:spPr>
        <p:txBody>
          <a:bodyPr>
            <a:normAutofit/>
          </a:bodyPr>
          <a:lstStyle/>
          <a:p>
            <a:r>
              <a:rPr lang="en-US" sz="4000" b="1" dirty="0" smtClean="0"/>
              <a:t>The Integrated Leader</a:t>
            </a:r>
            <a:endParaRPr lang="en-US" sz="4000" b="1" dirty="0"/>
          </a:p>
        </p:txBody>
      </p:sp>
      <p:sp>
        <p:nvSpPr>
          <p:cNvPr id="3" name="Content Placeholder 2"/>
          <p:cNvSpPr>
            <a:spLocks noGrp="1"/>
          </p:cNvSpPr>
          <p:nvPr>
            <p:ph idx="1"/>
          </p:nvPr>
        </p:nvSpPr>
        <p:spPr/>
        <p:txBody>
          <a:bodyPr/>
          <a:lstStyle/>
          <a:p>
            <a:pPr>
              <a:buNone/>
            </a:pPr>
            <a:endParaRPr lang="en-US" dirty="0" smtClean="0"/>
          </a:p>
          <a:p>
            <a:pPr>
              <a:buNone/>
            </a:pPr>
            <a:endParaRPr lang="en-US" dirty="0" smtClean="0"/>
          </a:p>
          <a:p>
            <a:pPr>
              <a:buNone/>
            </a:pPr>
            <a:endParaRPr lang="en-US" dirty="0"/>
          </a:p>
        </p:txBody>
      </p:sp>
      <p:sp>
        <p:nvSpPr>
          <p:cNvPr id="4" name="Rectangle 3"/>
          <p:cNvSpPr/>
          <p:nvPr/>
        </p:nvSpPr>
        <p:spPr>
          <a:xfrm>
            <a:off x="697424" y="1914041"/>
            <a:ext cx="1875295" cy="1239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bg1"/>
                </a:solidFill>
              </a:rPr>
              <a:t>Personal </a:t>
            </a:r>
          </a:p>
          <a:p>
            <a:pPr algn="ctr"/>
            <a:r>
              <a:rPr lang="en-US" sz="2400" dirty="0" smtClean="0">
                <a:solidFill>
                  <a:schemeClr val="bg1"/>
                </a:solidFill>
              </a:rPr>
              <a:t>Life</a:t>
            </a:r>
            <a:endParaRPr lang="en-US" sz="2400" dirty="0">
              <a:solidFill>
                <a:schemeClr val="bg1"/>
              </a:solidFill>
            </a:endParaRPr>
          </a:p>
        </p:txBody>
      </p:sp>
      <p:sp>
        <p:nvSpPr>
          <p:cNvPr id="5" name="Rectangle 4"/>
          <p:cNvSpPr/>
          <p:nvPr/>
        </p:nvSpPr>
        <p:spPr>
          <a:xfrm>
            <a:off x="619931" y="3944319"/>
            <a:ext cx="1952787" cy="12398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Family</a:t>
            </a:r>
          </a:p>
          <a:p>
            <a:pPr algn="ctr"/>
            <a:r>
              <a:rPr lang="en-US" sz="2400" dirty="0" smtClean="0"/>
              <a:t>Life</a:t>
            </a:r>
            <a:endParaRPr lang="en-US" sz="2400" dirty="0"/>
          </a:p>
        </p:txBody>
      </p:sp>
      <p:sp>
        <p:nvSpPr>
          <p:cNvPr id="6" name="Rectangle 5"/>
          <p:cNvSpPr/>
          <p:nvPr/>
        </p:nvSpPr>
        <p:spPr>
          <a:xfrm>
            <a:off x="6563532" y="1929539"/>
            <a:ext cx="1914041" cy="11933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Work </a:t>
            </a:r>
          </a:p>
          <a:p>
            <a:pPr algn="ctr"/>
            <a:r>
              <a:rPr lang="en-US" sz="2400" dirty="0" smtClean="0"/>
              <a:t>Life</a:t>
            </a:r>
            <a:endParaRPr lang="en-US" sz="2400" dirty="0"/>
          </a:p>
        </p:txBody>
      </p:sp>
      <p:sp>
        <p:nvSpPr>
          <p:cNvPr id="7" name="Rectangle 6"/>
          <p:cNvSpPr/>
          <p:nvPr/>
        </p:nvSpPr>
        <p:spPr>
          <a:xfrm>
            <a:off x="6610027" y="3936570"/>
            <a:ext cx="1914041" cy="119337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8" name="Oval 7"/>
          <p:cNvSpPr/>
          <p:nvPr/>
        </p:nvSpPr>
        <p:spPr>
          <a:xfrm>
            <a:off x="3541363" y="2812942"/>
            <a:ext cx="2123267" cy="14878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dirty="0" smtClean="0"/>
              <a:t>The</a:t>
            </a:r>
          </a:p>
          <a:p>
            <a:pPr algn="ctr"/>
            <a:r>
              <a:rPr lang="en-US" sz="2300" dirty="0" smtClean="0"/>
              <a:t>Integrated</a:t>
            </a:r>
          </a:p>
          <a:p>
            <a:pPr algn="ctr"/>
            <a:r>
              <a:rPr lang="en-US" sz="2300" dirty="0" smtClean="0"/>
              <a:t>Leader</a:t>
            </a:r>
            <a:endParaRPr lang="en-US" sz="2300" dirty="0"/>
          </a:p>
        </p:txBody>
      </p:sp>
      <p:sp>
        <p:nvSpPr>
          <p:cNvPr id="10" name="TextBox 9"/>
          <p:cNvSpPr txBox="1"/>
          <p:nvPr/>
        </p:nvSpPr>
        <p:spPr>
          <a:xfrm>
            <a:off x="6734014" y="4122549"/>
            <a:ext cx="1720311" cy="830997"/>
          </a:xfrm>
          <a:prstGeom prst="rect">
            <a:avLst/>
          </a:prstGeom>
          <a:noFill/>
        </p:spPr>
        <p:txBody>
          <a:bodyPr wrap="square" rtlCol="0">
            <a:spAutoFit/>
          </a:bodyPr>
          <a:lstStyle/>
          <a:p>
            <a:pPr algn="ctr"/>
            <a:r>
              <a:rPr lang="en-US" dirty="0" smtClean="0"/>
              <a:t>    </a:t>
            </a:r>
            <a:r>
              <a:rPr lang="en-US" sz="2400" dirty="0" smtClean="0">
                <a:solidFill>
                  <a:schemeClr val="bg1"/>
                </a:solidFill>
              </a:rPr>
              <a:t>Community  Life </a:t>
            </a:r>
            <a:endParaRPr lang="en-US" sz="2400" dirty="0">
              <a:solidFill>
                <a:schemeClr val="bg1"/>
              </a:solidFill>
            </a:endParaRPr>
          </a:p>
        </p:txBody>
      </p:sp>
      <p:cxnSp>
        <p:nvCxnSpPr>
          <p:cNvPr id="12" name="Straight Arrow Connector 11"/>
          <p:cNvCxnSpPr>
            <a:stCxn id="5" idx="3"/>
            <a:endCxn id="8" idx="2"/>
          </p:cNvCxnSpPr>
          <p:nvPr/>
        </p:nvCxnSpPr>
        <p:spPr>
          <a:xfrm flipV="1">
            <a:off x="2572718" y="3556861"/>
            <a:ext cx="968645" cy="100739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4" idx="3"/>
            <a:endCxn id="8" idx="2"/>
          </p:cNvCxnSpPr>
          <p:nvPr/>
        </p:nvCxnSpPr>
        <p:spPr>
          <a:xfrm>
            <a:off x="2572719" y="2533973"/>
            <a:ext cx="968644" cy="10228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6" idx="1"/>
            <a:endCxn id="8" idx="6"/>
          </p:cNvCxnSpPr>
          <p:nvPr/>
        </p:nvCxnSpPr>
        <p:spPr>
          <a:xfrm flipH="1">
            <a:off x="5664630" y="2526224"/>
            <a:ext cx="898902" cy="103063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7" idx="1"/>
            <a:endCxn id="8" idx="6"/>
          </p:cNvCxnSpPr>
          <p:nvPr/>
        </p:nvCxnSpPr>
        <p:spPr>
          <a:xfrm flipH="1" flipV="1">
            <a:off x="5664630" y="3556861"/>
            <a:ext cx="945397" cy="97639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9" name="Slide Number Placeholder 8"/>
          <p:cNvSpPr>
            <a:spLocks noGrp="1"/>
          </p:cNvSpPr>
          <p:nvPr>
            <p:ph type="sldNum" sz="quarter" idx="12"/>
          </p:nvPr>
        </p:nvSpPr>
        <p:spPr/>
        <p:txBody>
          <a:bodyPr/>
          <a:lstStyle/>
          <a:p>
            <a:fld id="{FEB05821-C9AC-4044-B390-E2555040AC3E}" type="slidenum">
              <a:rPr lang="en-US" smtClean="0"/>
              <a:t>28</a:t>
            </a:fld>
            <a:endParaRPr lang="en-US"/>
          </a:p>
        </p:txBody>
      </p:sp>
    </p:spTree>
    <p:extLst>
      <p:ext uri="{BB962C8B-B14F-4D97-AF65-F5344CB8AC3E}">
        <p14:creationId xmlns:p14="http://schemas.microsoft.com/office/powerpoint/2010/main" val="2134754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57163" y="312738"/>
            <a:ext cx="8791575" cy="1143000"/>
          </a:xfrm>
        </p:spPr>
        <p:txBody>
          <a:bodyPr>
            <a:noAutofit/>
          </a:bodyPr>
          <a:lstStyle/>
          <a:p>
            <a:r>
              <a:rPr lang="en-US" sz="4000" b="1" dirty="0" smtClean="0"/>
              <a:t>Nobel Peace Prize Albert Schweitzer</a:t>
            </a:r>
          </a:p>
        </p:txBody>
      </p:sp>
      <p:sp>
        <p:nvSpPr>
          <p:cNvPr id="16387" name="Content Placeholder 2"/>
          <p:cNvSpPr>
            <a:spLocks noGrp="1"/>
          </p:cNvSpPr>
          <p:nvPr>
            <p:ph idx="1"/>
          </p:nvPr>
        </p:nvSpPr>
        <p:spPr>
          <a:xfrm>
            <a:off x="1093788" y="2038350"/>
            <a:ext cx="6940550" cy="4087813"/>
          </a:xfrm>
        </p:spPr>
        <p:txBody>
          <a:bodyPr/>
          <a:lstStyle/>
          <a:p>
            <a:pPr>
              <a:buFont typeface="Arial" charset="0"/>
              <a:buNone/>
            </a:pPr>
            <a:r>
              <a:rPr lang="en-US" i="1" smtClean="0"/>
              <a:t>“</a:t>
            </a:r>
            <a:r>
              <a:rPr lang="en-US" smtClean="0"/>
              <a:t>I don't know what your destiny will be, but one thing I do know:</a:t>
            </a:r>
          </a:p>
          <a:p>
            <a:pPr>
              <a:buFont typeface="Arial" charset="0"/>
              <a:buNone/>
            </a:pPr>
            <a:r>
              <a:rPr lang="en-US" sz="800" smtClean="0"/>
              <a:t> </a:t>
            </a:r>
          </a:p>
          <a:p>
            <a:pPr>
              <a:buFont typeface="Arial" charset="0"/>
              <a:buNone/>
            </a:pPr>
            <a:r>
              <a:rPr lang="en-US" smtClean="0"/>
              <a:t>   The only ones among you who will be really happy are those who have sought and found how to serve</a:t>
            </a:r>
            <a:r>
              <a:rPr lang="en-US" i="1" smtClean="0"/>
              <a:t>.” </a:t>
            </a:r>
            <a:endParaRPr lang="en-US" smtClean="0"/>
          </a:p>
        </p:txBody>
      </p:sp>
      <p:sp>
        <p:nvSpPr>
          <p:cNvPr id="2" name="Slide Number Placeholder 1"/>
          <p:cNvSpPr>
            <a:spLocks noGrp="1"/>
          </p:cNvSpPr>
          <p:nvPr>
            <p:ph type="sldNum" sz="quarter" idx="12"/>
          </p:nvPr>
        </p:nvSpPr>
        <p:spPr/>
        <p:txBody>
          <a:bodyPr/>
          <a:lstStyle/>
          <a:p>
            <a:fld id="{FEB05821-C9AC-4044-B390-E2555040AC3E}" type="slidenum">
              <a:rPr lang="en-US" smtClean="0"/>
              <a:t>29</a:t>
            </a:fld>
            <a:endParaRPr lang="en-US"/>
          </a:p>
        </p:txBody>
      </p:sp>
    </p:spTree>
    <p:extLst>
      <p:ext uri="{BB962C8B-B14F-4D97-AF65-F5344CB8AC3E}">
        <p14:creationId xmlns:p14="http://schemas.microsoft.com/office/powerpoint/2010/main" val="4226458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2951"/>
            <a:ext cx="8229600" cy="1219200"/>
          </a:xfrm>
        </p:spPr>
        <p:txBody>
          <a:bodyPr>
            <a:normAutofit/>
          </a:bodyPr>
          <a:lstStyle/>
          <a:p>
            <a:r>
              <a:rPr lang="en-US" sz="4000" b="1" dirty="0" smtClean="0"/>
              <a:t>Today’s Challenges for Your Leaders</a:t>
            </a:r>
            <a:endParaRPr lang="en-US" sz="4000" b="1" dirty="0"/>
          </a:p>
        </p:txBody>
      </p:sp>
      <p:sp>
        <p:nvSpPr>
          <p:cNvPr id="3" name="Content Placeholder 2"/>
          <p:cNvSpPr>
            <a:spLocks noGrp="1"/>
          </p:cNvSpPr>
          <p:nvPr>
            <p:ph idx="1"/>
          </p:nvPr>
        </p:nvSpPr>
        <p:spPr>
          <a:xfrm>
            <a:off x="685800" y="1600200"/>
            <a:ext cx="8458200" cy="4525963"/>
          </a:xfrm>
        </p:spPr>
        <p:txBody>
          <a:bodyPr>
            <a:normAutofit/>
          </a:bodyPr>
          <a:lstStyle/>
          <a:p>
            <a:r>
              <a:rPr lang="en-US" dirty="0" smtClean="0"/>
              <a:t>Your leadership in a volatile world</a:t>
            </a:r>
          </a:p>
          <a:p>
            <a:r>
              <a:rPr lang="en-US" dirty="0" smtClean="0"/>
              <a:t>Competing for excellence</a:t>
            </a:r>
          </a:p>
          <a:p>
            <a:r>
              <a:rPr lang="en-US" dirty="0"/>
              <a:t>Developing leaders for the </a:t>
            </a:r>
            <a:r>
              <a:rPr lang="en-US" dirty="0" smtClean="0"/>
              <a:t>next </a:t>
            </a:r>
            <a:r>
              <a:rPr lang="en-US" dirty="0"/>
              <a:t>era</a:t>
            </a:r>
          </a:p>
          <a:p>
            <a:r>
              <a:rPr lang="en-US" dirty="0" smtClean="0"/>
              <a:t>Training workforce with required technical skills </a:t>
            </a:r>
          </a:p>
          <a:p>
            <a:r>
              <a:rPr lang="en-US" dirty="0" smtClean="0"/>
              <a:t>Engaging with Millennial employees</a:t>
            </a:r>
          </a:p>
        </p:txBody>
      </p:sp>
      <p:sp>
        <p:nvSpPr>
          <p:cNvPr id="4" name="Slide Number Placeholder 3"/>
          <p:cNvSpPr>
            <a:spLocks noGrp="1"/>
          </p:cNvSpPr>
          <p:nvPr>
            <p:ph type="sldNum" sz="quarter" idx="12"/>
          </p:nvPr>
        </p:nvSpPr>
        <p:spPr/>
        <p:txBody>
          <a:bodyPr/>
          <a:lstStyle/>
          <a:p>
            <a:fld id="{FEB05821-C9AC-4044-B390-E2555040AC3E}" type="slidenum">
              <a:rPr lang="en-US" smtClean="0"/>
              <a:t>3</a:t>
            </a:fld>
            <a:endParaRPr lang="en-US"/>
          </a:p>
        </p:txBody>
      </p:sp>
    </p:spTree>
    <p:extLst>
      <p:ext uri="{BB962C8B-B14F-4D97-AF65-F5344CB8AC3E}">
        <p14:creationId xmlns:p14="http://schemas.microsoft.com/office/powerpoint/2010/main" val="27562949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EB05821-C9AC-4044-B390-E2555040AC3E}" type="slidenum">
              <a:rPr lang="en-US" smtClean="0"/>
              <a:t>4</a:t>
            </a:fld>
            <a:endParaRPr lang="en-US"/>
          </a:p>
        </p:txBody>
      </p:sp>
      <p:pic>
        <p:nvPicPr>
          <p:cNvPr id="6" name="Picture 6" descr="https://slwablog.files.wordpress.com/2014/06/istock_000014458292medium.jpg"/>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838200"/>
            <a:ext cx="4343400" cy="453945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powerlineblog.com/ed-assets/2014/11/washington-national-cathedral-Copy.jpg"/>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522956" y="838200"/>
            <a:ext cx="4468644" cy="4539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78030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A7B752B-9280-491D-8D9D-3D5BC50A869E}" type="slidenum">
              <a:rPr lang="en-US" smtClean="0"/>
              <a:pPr>
                <a:defRPr/>
              </a:pPr>
              <a:t>5</a:t>
            </a:fld>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7360" y="214058"/>
            <a:ext cx="5638800" cy="6395314"/>
          </a:xfrm>
          <a:prstGeom prst="rect">
            <a:avLst/>
          </a:prstGeom>
        </p:spPr>
      </p:pic>
    </p:spTree>
    <p:extLst>
      <p:ext uri="{BB962C8B-B14F-4D97-AF65-F5344CB8AC3E}">
        <p14:creationId xmlns:p14="http://schemas.microsoft.com/office/powerpoint/2010/main" val="10496312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A7B752B-9280-491D-8D9D-3D5BC50A869E}" type="slidenum">
              <a:rPr lang="en-US" smtClean="0"/>
              <a:pPr>
                <a:defRPr/>
              </a:pPr>
              <a:t>6</a:t>
            </a:fld>
            <a:endParaRPr lang="en-US" dirty="0"/>
          </a:p>
        </p:txBody>
      </p:sp>
      <p:pic>
        <p:nvPicPr>
          <p:cNvPr id="3" name="Picture 2"/>
          <p:cNvPicPr>
            <a:picLocks noChangeAspect="1"/>
          </p:cNvPicPr>
          <p:nvPr/>
        </p:nvPicPr>
        <p:blipFill>
          <a:blip r:embed="rId2"/>
          <a:stretch>
            <a:fillRect/>
          </a:stretch>
        </p:blipFill>
        <p:spPr>
          <a:xfrm>
            <a:off x="274321" y="532014"/>
            <a:ext cx="8681634" cy="5636029"/>
          </a:xfrm>
          <a:prstGeom prst="rect">
            <a:avLst/>
          </a:prstGeom>
        </p:spPr>
      </p:pic>
    </p:spTree>
    <p:extLst>
      <p:ext uri="{BB962C8B-B14F-4D97-AF65-F5344CB8AC3E}">
        <p14:creationId xmlns:p14="http://schemas.microsoft.com/office/powerpoint/2010/main" val="25185779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7A7B752B-9280-491D-8D9D-3D5BC50A869E}" type="slidenum">
              <a:rPr lang="en-US" smtClean="0"/>
              <a:pPr>
                <a:defRPr/>
              </a:pPr>
              <a:t>7</a:t>
            </a:fld>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1" y="389334"/>
            <a:ext cx="8736676" cy="6079331"/>
          </a:xfrm>
          <a:prstGeom prst="rect">
            <a:avLst/>
          </a:prstGeom>
        </p:spPr>
      </p:pic>
    </p:spTree>
    <p:extLst>
      <p:ext uri="{BB962C8B-B14F-4D97-AF65-F5344CB8AC3E}">
        <p14:creationId xmlns:p14="http://schemas.microsoft.com/office/powerpoint/2010/main" val="60743238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EB05821-C9AC-4044-B390-E2555040AC3E}" type="slidenum">
              <a:rPr lang="en-US" smtClean="0"/>
              <a:t>8</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7825" y="1233487"/>
            <a:ext cx="5848350" cy="4391025"/>
          </a:xfrm>
          <a:prstGeom prst="rect">
            <a:avLst/>
          </a:prstGeom>
        </p:spPr>
      </p:pic>
    </p:spTree>
    <p:extLst>
      <p:ext uri="{BB962C8B-B14F-4D97-AF65-F5344CB8AC3E}">
        <p14:creationId xmlns:p14="http://schemas.microsoft.com/office/powerpoint/2010/main" val="3732384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354013" y="0"/>
            <a:ext cx="7578725" cy="930275"/>
          </a:xfrm>
        </p:spPr>
        <p:txBody>
          <a:bodyPr/>
          <a:lstStyle/>
          <a:p>
            <a:pPr algn="ctr"/>
            <a:r>
              <a:rPr lang="en-US" altLang="en-US" sz="4000" b="1" dirty="0" smtClean="0">
                <a:solidFill>
                  <a:schemeClr val="tx1"/>
                </a:solidFill>
              </a:rPr>
              <a:t>Leadership Is Changing</a:t>
            </a:r>
          </a:p>
        </p:txBody>
      </p:sp>
      <p:sp>
        <p:nvSpPr>
          <p:cNvPr id="28675" name="Content Placeholder 2"/>
          <p:cNvSpPr>
            <a:spLocks noGrp="1"/>
          </p:cNvSpPr>
          <p:nvPr>
            <p:ph idx="1"/>
          </p:nvPr>
        </p:nvSpPr>
        <p:spPr>
          <a:xfrm>
            <a:off x="609600" y="1143000"/>
            <a:ext cx="8382000" cy="5867400"/>
          </a:xfrm>
        </p:spPr>
        <p:txBody>
          <a:bodyPr>
            <a:normAutofit fontScale="70000" lnSpcReduction="20000"/>
          </a:bodyPr>
          <a:lstStyle/>
          <a:p>
            <a:pPr marL="0" indent="0">
              <a:lnSpc>
                <a:spcPct val="120000"/>
              </a:lnSpc>
              <a:spcBef>
                <a:spcPts val="0"/>
              </a:spcBef>
              <a:buFontTx/>
              <a:buNone/>
            </a:pPr>
            <a:r>
              <a:rPr lang="en-US" altLang="en-US" sz="4100" dirty="0" smtClean="0"/>
              <a:t>Hierarchical			&gt;	Empowering</a:t>
            </a:r>
          </a:p>
          <a:p>
            <a:pPr marL="0" indent="0">
              <a:lnSpc>
                <a:spcPct val="120000"/>
              </a:lnSpc>
              <a:spcBef>
                <a:spcPts val="0"/>
              </a:spcBef>
              <a:buFontTx/>
              <a:buNone/>
            </a:pPr>
            <a:r>
              <a:rPr lang="en-US" altLang="en-US" sz="4100" dirty="0" smtClean="0"/>
              <a:t>Bureaucratic 		&gt;	Interdependent Units</a:t>
            </a:r>
          </a:p>
          <a:p>
            <a:pPr marL="0" indent="0">
              <a:lnSpc>
                <a:spcPct val="120000"/>
              </a:lnSpc>
              <a:spcBef>
                <a:spcPts val="0"/>
              </a:spcBef>
              <a:buFontTx/>
              <a:buNone/>
            </a:pPr>
            <a:r>
              <a:rPr lang="en-US" altLang="en-US" sz="4100" dirty="0" smtClean="0"/>
              <a:t>Limited Information	&gt; 	Transparency</a:t>
            </a:r>
          </a:p>
          <a:p>
            <a:pPr marL="0" indent="0">
              <a:lnSpc>
                <a:spcPct val="120000"/>
              </a:lnSpc>
              <a:spcBef>
                <a:spcPts val="0"/>
              </a:spcBef>
              <a:buFontTx/>
              <a:buNone/>
            </a:pPr>
            <a:r>
              <a:rPr lang="en-US" altLang="en-US" sz="4100" dirty="0" smtClean="0"/>
              <a:t>Charisma &amp; Style		&gt;	Authentic &amp; Open</a:t>
            </a:r>
          </a:p>
          <a:p>
            <a:pPr marL="0" indent="0">
              <a:lnSpc>
                <a:spcPct val="120000"/>
              </a:lnSpc>
              <a:spcBef>
                <a:spcPts val="0"/>
              </a:spcBef>
              <a:buFontTx/>
              <a:buNone/>
            </a:pPr>
            <a:r>
              <a:rPr lang="en-US" altLang="en-US" sz="4100" dirty="0" smtClean="0"/>
              <a:t>Self-interest			&gt;	Service to others </a:t>
            </a:r>
          </a:p>
          <a:p>
            <a:pPr marL="0" indent="0">
              <a:lnSpc>
                <a:spcPct val="120000"/>
              </a:lnSpc>
              <a:spcBef>
                <a:spcPts val="0"/>
              </a:spcBef>
              <a:buFontTx/>
              <a:buNone/>
            </a:pPr>
            <a:r>
              <a:rPr lang="en-US" altLang="en-US" sz="4100" dirty="0" smtClean="0"/>
              <a:t>					and greater cause</a:t>
            </a:r>
          </a:p>
          <a:p>
            <a:pPr marL="0" indent="0">
              <a:lnSpc>
                <a:spcPct val="110000"/>
              </a:lnSpc>
              <a:buFontTx/>
              <a:buNone/>
            </a:pPr>
            <a:endParaRPr lang="en-US" altLang="en-US" sz="1900" dirty="0" smtClean="0"/>
          </a:p>
          <a:p>
            <a:pPr marL="0" indent="0">
              <a:buFontTx/>
              <a:buNone/>
            </a:pPr>
            <a:r>
              <a:rPr lang="en-US" altLang="en-US" sz="2800" dirty="0" smtClean="0"/>
              <a:t>	</a:t>
            </a:r>
          </a:p>
          <a:p>
            <a:pPr marL="0" indent="0">
              <a:buFontTx/>
              <a:buNone/>
            </a:pPr>
            <a:r>
              <a:rPr lang="en-US" altLang="en-US" sz="4100" dirty="0" smtClean="0"/>
              <a:t>	</a:t>
            </a:r>
            <a:r>
              <a:rPr lang="en-US" altLang="en-US" sz="4600" dirty="0" smtClean="0"/>
              <a:t>Impact of:	Globalization</a:t>
            </a:r>
          </a:p>
          <a:p>
            <a:pPr marL="0" indent="0">
              <a:buFontTx/>
              <a:buNone/>
            </a:pPr>
            <a:r>
              <a:rPr lang="en-US" altLang="en-US" sz="4600" dirty="0" smtClean="0"/>
              <a:t>			Technology &amp; Social Media</a:t>
            </a:r>
          </a:p>
          <a:p>
            <a:pPr marL="0" indent="0">
              <a:buNone/>
            </a:pPr>
            <a:r>
              <a:rPr lang="en-US" altLang="en-US" sz="4600" dirty="0" smtClean="0"/>
              <a:t>			</a:t>
            </a:r>
            <a:r>
              <a:rPr lang="en-US" altLang="en-US" sz="4600" dirty="0"/>
              <a:t>Diversity</a:t>
            </a:r>
          </a:p>
          <a:p>
            <a:pPr marL="0" indent="0">
              <a:buFontTx/>
              <a:buNone/>
            </a:pPr>
            <a:r>
              <a:rPr lang="en-US" altLang="en-US" sz="4600" dirty="0" smtClean="0"/>
              <a:t>			Millennials</a:t>
            </a:r>
          </a:p>
          <a:p>
            <a:pPr marL="0" indent="0">
              <a:buFontTx/>
              <a:buNone/>
            </a:pPr>
            <a:r>
              <a:rPr lang="en-US" altLang="en-US" sz="4600" dirty="0" smtClean="0"/>
              <a:t>			</a:t>
            </a:r>
          </a:p>
        </p:txBody>
      </p:sp>
      <p:sp>
        <p:nvSpPr>
          <p:cNvPr id="2" name="Slide Number Placeholder 1"/>
          <p:cNvSpPr>
            <a:spLocks noGrp="1"/>
          </p:cNvSpPr>
          <p:nvPr>
            <p:ph type="sldNum" sz="quarter" idx="12"/>
          </p:nvPr>
        </p:nvSpPr>
        <p:spPr/>
        <p:txBody>
          <a:bodyPr/>
          <a:lstStyle/>
          <a:p>
            <a:fld id="{FEB05821-C9AC-4044-B390-E2555040AC3E}" type="slidenum">
              <a:rPr lang="en-US" smtClean="0"/>
              <a:t>9</a:t>
            </a:fld>
            <a:endParaRPr lang="en-US"/>
          </a:p>
        </p:txBody>
      </p:sp>
    </p:spTree>
    <p:extLst>
      <p:ext uri="{BB962C8B-B14F-4D97-AF65-F5344CB8AC3E}">
        <p14:creationId xmlns:p14="http://schemas.microsoft.com/office/powerpoint/2010/main" val="2065632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1883</TotalTime>
  <Words>882</Words>
  <Application>Microsoft Office PowerPoint</Application>
  <PresentationFormat>On-screen Show (4:3)</PresentationFormat>
  <Paragraphs>253</Paragraphs>
  <Slides>29</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Arial Narrow</vt:lpstr>
      <vt:lpstr>Calibri</vt:lpstr>
      <vt:lpstr>Times New Roman</vt:lpstr>
      <vt:lpstr>Wingdings</vt:lpstr>
      <vt:lpstr>Office Theme</vt:lpstr>
      <vt:lpstr>“Discover Your True North”</vt:lpstr>
      <vt:lpstr>Today’s Agenda</vt:lpstr>
      <vt:lpstr>Today’s Challenges for Your Leaders</vt:lpstr>
      <vt:lpstr>PowerPoint Presentation</vt:lpstr>
      <vt:lpstr>PowerPoint Presentation</vt:lpstr>
      <vt:lpstr>PowerPoint Presentation</vt:lpstr>
      <vt:lpstr>PowerPoint Presentation</vt:lpstr>
      <vt:lpstr>PowerPoint Presentation</vt:lpstr>
      <vt:lpstr>Leadership Is Changing</vt:lpstr>
      <vt:lpstr>Why Leadership Matters</vt:lpstr>
      <vt:lpstr>Why Leaders Fail</vt:lpstr>
      <vt:lpstr>Definition of Authentic Leadership</vt:lpstr>
      <vt:lpstr>Your True North</vt:lpstr>
      <vt:lpstr>Staying on Course of Your True North</vt:lpstr>
      <vt:lpstr>Your True North</vt:lpstr>
      <vt:lpstr>Self-Disclosure Exercise</vt:lpstr>
      <vt:lpstr>Developing Next Gen Leaders</vt:lpstr>
      <vt:lpstr>The “I to We” Journey</vt:lpstr>
      <vt:lpstr>PowerPoint Presentation</vt:lpstr>
      <vt:lpstr>Reflection and Introspection</vt:lpstr>
      <vt:lpstr>Feedback: “Breakfast of Champions”</vt:lpstr>
      <vt:lpstr>Values: What you do when no one is looking</vt:lpstr>
      <vt:lpstr>Your “Sweet Spot”</vt:lpstr>
      <vt:lpstr>Extrinsic and Intrinsic Motivations</vt:lpstr>
      <vt:lpstr>Strengths and Weaknesses</vt:lpstr>
      <vt:lpstr>Your Support Team</vt:lpstr>
      <vt:lpstr>Mentoring</vt:lpstr>
      <vt:lpstr>The Integrated Leader</vt:lpstr>
      <vt:lpstr>Nobel Peace Prize Albert Schweitzer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Bill George</dc:creator>
  <cp:lastModifiedBy>Bill George</cp:lastModifiedBy>
  <cp:revision>66</cp:revision>
  <cp:lastPrinted>2016-11-14T15:11:41Z</cp:lastPrinted>
  <dcterms:created xsi:type="dcterms:W3CDTF">2014-08-27T20:24:57Z</dcterms:created>
  <dcterms:modified xsi:type="dcterms:W3CDTF">2017-11-07T14:41:05Z</dcterms:modified>
</cp:coreProperties>
</file>