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0" r:id="rId3"/>
    <p:sldMasterId id="2147483712" r:id="rId4"/>
    <p:sldMasterId id="2147483724" r:id="rId5"/>
  </p:sldMasterIdLst>
  <p:notesMasterIdLst>
    <p:notesMasterId r:id="rId34"/>
  </p:notesMasterIdLst>
  <p:sldIdLst>
    <p:sldId id="315" r:id="rId6"/>
    <p:sldId id="322" r:id="rId7"/>
    <p:sldId id="344" r:id="rId8"/>
    <p:sldId id="358" r:id="rId9"/>
    <p:sldId id="359" r:id="rId10"/>
    <p:sldId id="354" r:id="rId11"/>
    <p:sldId id="340" r:id="rId12"/>
    <p:sldId id="341" r:id="rId13"/>
    <p:sldId id="342" r:id="rId14"/>
    <p:sldId id="317" r:id="rId15"/>
    <p:sldId id="330" r:id="rId16"/>
    <p:sldId id="331" r:id="rId17"/>
    <p:sldId id="355" r:id="rId18"/>
    <p:sldId id="321" r:id="rId19"/>
    <p:sldId id="347" r:id="rId20"/>
    <p:sldId id="348" r:id="rId21"/>
    <p:sldId id="325" r:id="rId22"/>
    <p:sldId id="345" r:id="rId23"/>
    <p:sldId id="351" r:id="rId24"/>
    <p:sldId id="350" r:id="rId25"/>
    <p:sldId id="353" r:id="rId26"/>
    <p:sldId id="346" r:id="rId27"/>
    <p:sldId id="352" r:id="rId28"/>
    <p:sldId id="349" r:id="rId29"/>
    <p:sldId id="357" r:id="rId30"/>
    <p:sldId id="328" r:id="rId31"/>
    <p:sldId id="356" r:id="rId32"/>
    <p:sldId id="329" r:id="rId33"/>
  </p:sldIdLst>
  <p:sldSz cx="12192000" cy="6858000"/>
  <p:notesSz cx="7010400" cy="120396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163A78"/>
    <a:srgbClr val="EE2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2" autoAdjust="0"/>
    <p:restoredTop sz="88138" autoAdjust="0"/>
  </p:normalViewPr>
  <p:slideViewPr>
    <p:cSldViewPr snapToGrid="0">
      <p:cViewPr varScale="1">
        <p:scale>
          <a:sx n="75" d="100"/>
          <a:sy n="75" d="100"/>
        </p:scale>
        <p:origin x="-715"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A083-427C-869B-F939C8E9DF79}"/>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A083-427C-869B-F939C8E9DF79}"/>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A083-427C-869B-F939C8E9DF79}"/>
            </c:ext>
          </c:extLst>
        </c:ser>
        <c:dLbls>
          <c:showLegendKey val="0"/>
          <c:showVal val="0"/>
          <c:showCatName val="0"/>
          <c:showSerName val="0"/>
          <c:showPercent val="0"/>
          <c:showBubbleSize val="0"/>
        </c:dLbls>
        <c:gapWidth val="150"/>
        <c:shape val="box"/>
        <c:axId val="61552128"/>
        <c:axId val="61553664"/>
        <c:axId val="152869504"/>
      </c:bar3DChart>
      <c:catAx>
        <c:axId val="61552128"/>
        <c:scaling>
          <c:orientation val="minMax"/>
        </c:scaling>
        <c:delete val="0"/>
        <c:axPos val="b"/>
        <c:numFmt formatCode="General" sourceLinked="0"/>
        <c:majorTickMark val="out"/>
        <c:minorTickMark val="none"/>
        <c:tickLblPos val="nextTo"/>
        <c:crossAx val="61553664"/>
        <c:crosses val="autoZero"/>
        <c:auto val="1"/>
        <c:lblAlgn val="ctr"/>
        <c:lblOffset val="100"/>
        <c:noMultiLvlLbl val="0"/>
      </c:catAx>
      <c:valAx>
        <c:axId val="61553664"/>
        <c:scaling>
          <c:orientation val="minMax"/>
        </c:scaling>
        <c:delete val="0"/>
        <c:axPos val="l"/>
        <c:majorGridlines/>
        <c:numFmt formatCode="General" sourceLinked="1"/>
        <c:majorTickMark val="out"/>
        <c:minorTickMark val="none"/>
        <c:tickLblPos val="nextTo"/>
        <c:crossAx val="61552128"/>
        <c:crosses val="autoZero"/>
        <c:crossBetween val="between"/>
      </c:valAx>
      <c:serAx>
        <c:axId val="152869504"/>
        <c:scaling>
          <c:orientation val="minMax"/>
        </c:scaling>
        <c:delete val="0"/>
        <c:axPos val="b"/>
        <c:majorTickMark val="out"/>
        <c:minorTickMark val="none"/>
        <c:tickLblPos val="nextTo"/>
        <c:crossAx val="6155366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3501454210115E-2"/>
          <c:y val="7.4886821286915317E-2"/>
          <c:w val="0.90126504457213119"/>
          <c:h val="0.76262729611940039"/>
        </c:manualLayout>
      </c:layout>
      <c:lineChart>
        <c:grouping val="standard"/>
        <c:varyColors val="0"/>
        <c:ser>
          <c:idx val="1"/>
          <c:order val="0"/>
          <c:tx>
            <c:strRef>
              <c:f>'Chart Info'!$B$2</c:f>
              <c:strCache>
                <c:ptCount val="1"/>
                <c:pt idx="0">
                  <c:v>Construction Spending ($ Billions) </c:v>
                </c:pt>
              </c:strCache>
            </c:strRef>
          </c:tx>
          <c:spPr>
            <a:ln w="25400">
              <a:solidFill>
                <a:sysClr val="windowText" lastClr="000000"/>
              </a:solidFill>
              <a:prstDash val="solid"/>
            </a:ln>
          </c:spPr>
          <c:marker>
            <c:symbol val="none"/>
          </c:marker>
          <c:cat>
            <c:numRef>
              <c:f>'Chart Info'!$A$3:$A$22</c:f>
              <c:numCache>
                <c:formatCode>mmm\-yy</c:formatCode>
                <c:ptCount val="20"/>
                <c:pt idx="0">
                  <c:v>37621</c:v>
                </c:pt>
                <c:pt idx="1">
                  <c:v>37986</c:v>
                </c:pt>
                <c:pt idx="2">
                  <c:v>38352</c:v>
                </c:pt>
                <c:pt idx="3">
                  <c:v>38717</c:v>
                </c:pt>
                <c:pt idx="4">
                  <c:v>39082</c:v>
                </c:pt>
                <c:pt idx="5">
                  <c:v>39447</c:v>
                </c:pt>
                <c:pt idx="6">
                  <c:v>39813</c:v>
                </c:pt>
                <c:pt idx="7">
                  <c:v>40178</c:v>
                </c:pt>
                <c:pt idx="8">
                  <c:v>40543</c:v>
                </c:pt>
                <c:pt idx="9">
                  <c:v>40908</c:v>
                </c:pt>
                <c:pt idx="10">
                  <c:v>41274</c:v>
                </c:pt>
                <c:pt idx="11">
                  <c:v>41639</c:v>
                </c:pt>
                <c:pt idx="12">
                  <c:v>42004</c:v>
                </c:pt>
                <c:pt idx="13">
                  <c:v>42369</c:v>
                </c:pt>
                <c:pt idx="14">
                  <c:v>42735</c:v>
                </c:pt>
                <c:pt idx="15">
                  <c:v>43100</c:v>
                </c:pt>
                <c:pt idx="16">
                  <c:v>43465</c:v>
                </c:pt>
                <c:pt idx="17">
                  <c:v>43830</c:v>
                </c:pt>
                <c:pt idx="18">
                  <c:v>44196</c:v>
                </c:pt>
                <c:pt idx="19">
                  <c:v>44561</c:v>
                </c:pt>
              </c:numCache>
            </c:numRef>
          </c:cat>
          <c:val>
            <c:numRef>
              <c:f>'Chart Info'!$B$3:$B$22</c:f>
              <c:numCache>
                <c:formatCode>#,##0.0</c:formatCode>
                <c:ptCount val="20"/>
                <c:pt idx="0">
                  <c:v>847.87400000000002</c:v>
                </c:pt>
                <c:pt idx="1">
                  <c:v>891.49699999999996</c:v>
                </c:pt>
                <c:pt idx="2">
                  <c:v>991.35599999999999</c:v>
                </c:pt>
                <c:pt idx="3">
                  <c:v>1104.136</c:v>
                </c:pt>
                <c:pt idx="4">
                  <c:v>1167.222</c:v>
                </c:pt>
                <c:pt idx="5">
                  <c:v>1152.3510000000001</c:v>
                </c:pt>
                <c:pt idx="6">
                  <c:v>1077.3499999999999</c:v>
                </c:pt>
                <c:pt idx="7">
                  <c:v>906.54300000000001</c:v>
                </c:pt>
                <c:pt idx="8">
                  <c:v>809.25599999999997</c:v>
                </c:pt>
                <c:pt idx="9">
                  <c:v>788.33199999999999</c:v>
                </c:pt>
                <c:pt idx="10">
                  <c:v>850.45500000000004</c:v>
                </c:pt>
                <c:pt idx="11">
                  <c:v>906.351</c:v>
                </c:pt>
                <c:pt idx="12">
                  <c:v>1005.628</c:v>
                </c:pt>
                <c:pt idx="13">
                  <c:v>1113.6479999999999</c:v>
                </c:pt>
                <c:pt idx="14">
                  <c:v>1185.683</c:v>
                </c:pt>
                <c:pt idx="15">
                  <c:v>1234.086</c:v>
                </c:pt>
              </c:numCache>
            </c:numRef>
          </c:val>
          <c:smooth val="0"/>
          <c:extLst xmlns:c16r2="http://schemas.microsoft.com/office/drawing/2015/06/chart">
            <c:ext xmlns:c16="http://schemas.microsoft.com/office/drawing/2014/chart" uri="{C3380CC4-5D6E-409C-BE32-E72D297353CC}">
              <c16:uniqueId val="{00000000-35B3-4FEA-B33A-A906170AAFBB}"/>
            </c:ext>
          </c:extLst>
        </c:ser>
        <c:ser>
          <c:idx val="3"/>
          <c:order val="2"/>
          <c:tx>
            <c:strRef>
              <c:f>'Chart Info'!$D$2</c:f>
              <c:strCache>
                <c:ptCount val="1"/>
                <c:pt idx="0">
                  <c:v>Spending Forecast* </c:v>
                </c:pt>
              </c:strCache>
            </c:strRef>
          </c:tx>
          <c:spPr>
            <a:ln>
              <a:solidFill>
                <a:srgbClr val="4F81BD">
                  <a:lumMod val="75000"/>
                </a:srgbClr>
              </a:solidFill>
              <a:prstDash val="dash"/>
            </a:ln>
          </c:spPr>
          <c:marker>
            <c:symbol val="none"/>
          </c:marker>
          <c:cat>
            <c:numRef>
              <c:f>'Chart Info'!$A$3:$A$22</c:f>
              <c:numCache>
                <c:formatCode>mmm\-yy</c:formatCode>
                <c:ptCount val="20"/>
                <c:pt idx="0">
                  <c:v>37621</c:v>
                </c:pt>
                <c:pt idx="1">
                  <c:v>37986</c:v>
                </c:pt>
                <c:pt idx="2">
                  <c:v>38352</c:v>
                </c:pt>
                <c:pt idx="3">
                  <c:v>38717</c:v>
                </c:pt>
                <c:pt idx="4">
                  <c:v>39082</c:v>
                </c:pt>
                <c:pt idx="5">
                  <c:v>39447</c:v>
                </c:pt>
                <c:pt idx="6">
                  <c:v>39813</c:v>
                </c:pt>
                <c:pt idx="7">
                  <c:v>40178</c:v>
                </c:pt>
                <c:pt idx="8">
                  <c:v>40543</c:v>
                </c:pt>
                <c:pt idx="9">
                  <c:v>40908</c:v>
                </c:pt>
                <c:pt idx="10">
                  <c:v>41274</c:v>
                </c:pt>
                <c:pt idx="11">
                  <c:v>41639</c:v>
                </c:pt>
                <c:pt idx="12">
                  <c:v>42004</c:v>
                </c:pt>
                <c:pt idx="13">
                  <c:v>42369</c:v>
                </c:pt>
                <c:pt idx="14">
                  <c:v>42735</c:v>
                </c:pt>
                <c:pt idx="15">
                  <c:v>43100</c:v>
                </c:pt>
                <c:pt idx="16">
                  <c:v>43465</c:v>
                </c:pt>
                <c:pt idx="17">
                  <c:v>43830</c:v>
                </c:pt>
                <c:pt idx="18">
                  <c:v>44196</c:v>
                </c:pt>
                <c:pt idx="19">
                  <c:v>44561</c:v>
                </c:pt>
              </c:numCache>
            </c:numRef>
          </c:cat>
          <c:val>
            <c:numRef>
              <c:f>'Chart Info'!$D$3:$D$22</c:f>
              <c:numCache>
                <c:formatCode>General</c:formatCode>
                <c:ptCount val="20"/>
                <c:pt idx="14" formatCode="#,##0.0">
                  <c:v>1185.683</c:v>
                </c:pt>
                <c:pt idx="15" formatCode="#,##0.0">
                  <c:v>1234.086</c:v>
                </c:pt>
                <c:pt idx="16" formatCode="#,##0.0">
                  <c:v>1283.4494400000001</c:v>
                </c:pt>
                <c:pt idx="17" formatCode="#,##0.0">
                  <c:v>1334.7874176000003</c:v>
                </c:pt>
                <c:pt idx="18" formatCode="#,##0.0">
                  <c:v>1374.8310401280003</c:v>
                </c:pt>
                <c:pt idx="19" formatCode="#,##0.0">
                  <c:v>1416.0759713318403</c:v>
                </c:pt>
              </c:numCache>
            </c:numRef>
          </c:val>
          <c:smooth val="0"/>
          <c:extLst xmlns:c16r2="http://schemas.microsoft.com/office/drawing/2015/06/chart">
            <c:ext xmlns:c16="http://schemas.microsoft.com/office/drawing/2014/chart" uri="{C3380CC4-5D6E-409C-BE32-E72D297353CC}">
              <c16:uniqueId val="{00000001-35B3-4FEA-B33A-A906170AAFBB}"/>
            </c:ext>
          </c:extLst>
        </c:ser>
        <c:ser>
          <c:idx val="0"/>
          <c:order val="3"/>
          <c:tx>
            <c:strRef>
              <c:f>'Chart Info'!$E$2</c:f>
              <c:strCache>
                <c:ptCount val="1"/>
                <c:pt idx="0">
                  <c:v>Spending Forecast + Infrastructure** </c:v>
                </c:pt>
              </c:strCache>
            </c:strRef>
          </c:tx>
          <c:spPr>
            <a:ln>
              <a:prstDash val="lgDash"/>
            </a:ln>
          </c:spPr>
          <c:marker>
            <c:symbol val="none"/>
          </c:marker>
          <c:cat>
            <c:numRef>
              <c:f>'Chart Info'!$A$3:$A$22</c:f>
              <c:numCache>
                <c:formatCode>mmm\-yy</c:formatCode>
                <c:ptCount val="20"/>
                <c:pt idx="0">
                  <c:v>37621</c:v>
                </c:pt>
                <c:pt idx="1">
                  <c:v>37986</c:v>
                </c:pt>
                <c:pt idx="2">
                  <c:v>38352</c:v>
                </c:pt>
                <c:pt idx="3">
                  <c:v>38717</c:v>
                </c:pt>
                <c:pt idx="4">
                  <c:v>39082</c:v>
                </c:pt>
                <c:pt idx="5">
                  <c:v>39447</c:v>
                </c:pt>
                <c:pt idx="6">
                  <c:v>39813</c:v>
                </c:pt>
                <c:pt idx="7">
                  <c:v>40178</c:v>
                </c:pt>
                <c:pt idx="8">
                  <c:v>40543</c:v>
                </c:pt>
                <c:pt idx="9">
                  <c:v>40908</c:v>
                </c:pt>
                <c:pt idx="10">
                  <c:v>41274</c:v>
                </c:pt>
                <c:pt idx="11">
                  <c:v>41639</c:v>
                </c:pt>
                <c:pt idx="12">
                  <c:v>42004</c:v>
                </c:pt>
                <c:pt idx="13">
                  <c:v>42369</c:v>
                </c:pt>
                <c:pt idx="14">
                  <c:v>42735</c:v>
                </c:pt>
                <c:pt idx="15">
                  <c:v>43100</c:v>
                </c:pt>
                <c:pt idx="16">
                  <c:v>43465</c:v>
                </c:pt>
                <c:pt idx="17">
                  <c:v>43830</c:v>
                </c:pt>
                <c:pt idx="18">
                  <c:v>44196</c:v>
                </c:pt>
                <c:pt idx="19">
                  <c:v>44561</c:v>
                </c:pt>
              </c:numCache>
            </c:numRef>
          </c:cat>
          <c:val>
            <c:numRef>
              <c:f>'Chart Info'!$E$3:$E$22</c:f>
              <c:numCache>
                <c:formatCode>General</c:formatCode>
                <c:ptCount val="20"/>
                <c:pt idx="16" formatCode="#,##0.0">
                  <c:v>1283.4494400000001</c:v>
                </c:pt>
                <c:pt idx="17" formatCode="#,##0.0">
                  <c:v>1384.7874176000003</c:v>
                </c:pt>
                <c:pt idx="18" formatCode="#,##0.0">
                  <c:v>1524.8310401280003</c:v>
                </c:pt>
                <c:pt idx="19" formatCode="#,##0.0">
                  <c:v>1616.0759713318403</c:v>
                </c:pt>
              </c:numCache>
            </c:numRef>
          </c:val>
          <c:smooth val="0"/>
          <c:extLst xmlns:c16r2="http://schemas.microsoft.com/office/drawing/2015/06/chart">
            <c:ext xmlns:c16="http://schemas.microsoft.com/office/drawing/2014/chart" uri="{C3380CC4-5D6E-409C-BE32-E72D297353CC}">
              <c16:uniqueId val="{00000002-35B3-4FEA-B33A-A906170AAFBB}"/>
            </c:ext>
          </c:extLst>
        </c:ser>
        <c:dLbls>
          <c:showLegendKey val="0"/>
          <c:showVal val="0"/>
          <c:showCatName val="0"/>
          <c:showSerName val="0"/>
          <c:showPercent val="0"/>
          <c:showBubbleSize val="0"/>
        </c:dLbls>
        <c:marker val="1"/>
        <c:smooth val="0"/>
        <c:axId val="165170560"/>
        <c:axId val="165184640"/>
      </c:lineChart>
      <c:lineChart>
        <c:grouping val="standard"/>
        <c:varyColors val="0"/>
        <c:ser>
          <c:idx val="2"/>
          <c:order val="1"/>
          <c:tx>
            <c:strRef>
              <c:f>'Chart Info'!$C$2</c:f>
              <c:strCache>
                <c:ptCount val="1"/>
                <c:pt idx="0">
                  <c:v>Total Private Employed (Thousands)</c:v>
                </c:pt>
              </c:strCache>
            </c:strRef>
          </c:tx>
          <c:spPr>
            <a:ln w="25400">
              <a:solidFill>
                <a:srgbClr val="336600"/>
              </a:solidFill>
              <a:prstDash val="solid"/>
            </a:ln>
          </c:spPr>
          <c:marker>
            <c:symbol val="none"/>
          </c:marker>
          <c:cat>
            <c:numRef>
              <c:f>'Chart Info'!$A$3:$A$22</c:f>
              <c:numCache>
                <c:formatCode>mmm\-yy</c:formatCode>
                <c:ptCount val="20"/>
                <c:pt idx="0">
                  <c:v>37621</c:v>
                </c:pt>
                <c:pt idx="1">
                  <c:v>37986</c:v>
                </c:pt>
                <c:pt idx="2">
                  <c:v>38352</c:v>
                </c:pt>
                <c:pt idx="3">
                  <c:v>38717</c:v>
                </c:pt>
                <c:pt idx="4">
                  <c:v>39082</c:v>
                </c:pt>
                <c:pt idx="5">
                  <c:v>39447</c:v>
                </c:pt>
                <c:pt idx="6">
                  <c:v>39813</c:v>
                </c:pt>
                <c:pt idx="7">
                  <c:v>40178</c:v>
                </c:pt>
                <c:pt idx="8">
                  <c:v>40543</c:v>
                </c:pt>
                <c:pt idx="9">
                  <c:v>40908</c:v>
                </c:pt>
                <c:pt idx="10">
                  <c:v>41274</c:v>
                </c:pt>
                <c:pt idx="11">
                  <c:v>41639</c:v>
                </c:pt>
                <c:pt idx="12">
                  <c:v>42004</c:v>
                </c:pt>
                <c:pt idx="13">
                  <c:v>42369</c:v>
                </c:pt>
                <c:pt idx="14">
                  <c:v>42735</c:v>
                </c:pt>
                <c:pt idx="15">
                  <c:v>43100</c:v>
                </c:pt>
                <c:pt idx="16">
                  <c:v>43465</c:v>
                </c:pt>
                <c:pt idx="17">
                  <c:v>43830</c:v>
                </c:pt>
                <c:pt idx="18">
                  <c:v>44196</c:v>
                </c:pt>
                <c:pt idx="19">
                  <c:v>44561</c:v>
                </c:pt>
              </c:numCache>
            </c:numRef>
          </c:cat>
          <c:val>
            <c:numRef>
              <c:f>'Chart Info'!$C$3:$C$22</c:f>
              <c:numCache>
                <c:formatCode>#,##0</c:formatCode>
                <c:ptCount val="20"/>
                <c:pt idx="0">
                  <c:v>7080</c:v>
                </c:pt>
                <c:pt idx="1">
                  <c:v>7126</c:v>
                </c:pt>
                <c:pt idx="2">
                  <c:v>7550</c:v>
                </c:pt>
                <c:pt idx="3">
                  <c:v>8053</c:v>
                </c:pt>
                <c:pt idx="4">
                  <c:v>8444</c:v>
                </c:pt>
                <c:pt idx="5">
                  <c:v>8561</c:v>
                </c:pt>
                <c:pt idx="6">
                  <c:v>7652</c:v>
                </c:pt>
                <c:pt idx="7">
                  <c:v>6613</c:v>
                </c:pt>
                <c:pt idx="8">
                  <c:v>6103</c:v>
                </c:pt>
                <c:pt idx="9">
                  <c:v>6244</c:v>
                </c:pt>
                <c:pt idx="10">
                  <c:v>6205</c:v>
                </c:pt>
                <c:pt idx="11">
                  <c:v>6474</c:v>
                </c:pt>
                <c:pt idx="12">
                  <c:v>6968</c:v>
                </c:pt>
                <c:pt idx="13">
                  <c:v>7109</c:v>
                </c:pt>
                <c:pt idx="14">
                  <c:v>7488</c:v>
                </c:pt>
                <c:pt idx="15">
                  <c:v>7844</c:v>
                </c:pt>
              </c:numCache>
            </c:numRef>
          </c:val>
          <c:smooth val="0"/>
          <c:extLst xmlns:c16r2="http://schemas.microsoft.com/office/drawing/2015/06/chart">
            <c:ext xmlns:c16="http://schemas.microsoft.com/office/drawing/2014/chart" uri="{C3380CC4-5D6E-409C-BE32-E72D297353CC}">
              <c16:uniqueId val="{00000003-35B3-4FEA-B33A-A906170AAFBB}"/>
            </c:ext>
          </c:extLst>
        </c:ser>
        <c:ser>
          <c:idx val="4"/>
          <c:order val="4"/>
          <c:tx>
            <c:strRef>
              <c:f>'Chart Info'!$F$2</c:f>
              <c:strCache>
                <c:ptCount val="1"/>
                <c:pt idx="0">
                  <c:v>Employment Demand Forecast </c:v>
                </c:pt>
              </c:strCache>
            </c:strRef>
          </c:tx>
          <c:spPr>
            <a:ln>
              <a:solidFill>
                <a:srgbClr val="CC3300"/>
              </a:solidFill>
            </a:ln>
          </c:spPr>
          <c:marker>
            <c:symbol val="none"/>
          </c:marker>
          <c:cat>
            <c:numRef>
              <c:f>'Chart Info'!$A$3:$A$22</c:f>
              <c:numCache>
                <c:formatCode>mmm\-yy</c:formatCode>
                <c:ptCount val="20"/>
                <c:pt idx="0">
                  <c:v>37621</c:v>
                </c:pt>
                <c:pt idx="1">
                  <c:v>37986</c:v>
                </c:pt>
                <c:pt idx="2">
                  <c:v>38352</c:v>
                </c:pt>
                <c:pt idx="3">
                  <c:v>38717</c:v>
                </c:pt>
                <c:pt idx="4">
                  <c:v>39082</c:v>
                </c:pt>
                <c:pt idx="5">
                  <c:v>39447</c:v>
                </c:pt>
                <c:pt idx="6">
                  <c:v>39813</c:v>
                </c:pt>
                <c:pt idx="7">
                  <c:v>40178</c:v>
                </c:pt>
                <c:pt idx="8">
                  <c:v>40543</c:v>
                </c:pt>
                <c:pt idx="9">
                  <c:v>40908</c:v>
                </c:pt>
                <c:pt idx="10">
                  <c:v>41274</c:v>
                </c:pt>
                <c:pt idx="11">
                  <c:v>41639</c:v>
                </c:pt>
                <c:pt idx="12">
                  <c:v>42004</c:v>
                </c:pt>
                <c:pt idx="13">
                  <c:v>42369</c:v>
                </c:pt>
                <c:pt idx="14">
                  <c:v>42735</c:v>
                </c:pt>
                <c:pt idx="15">
                  <c:v>43100</c:v>
                </c:pt>
                <c:pt idx="16">
                  <c:v>43465</c:v>
                </c:pt>
                <c:pt idx="17">
                  <c:v>43830</c:v>
                </c:pt>
                <c:pt idx="18">
                  <c:v>44196</c:v>
                </c:pt>
                <c:pt idx="19">
                  <c:v>44561</c:v>
                </c:pt>
              </c:numCache>
            </c:numRef>
          </c:cat>
          <c:val>
            <c:numRef>
              <c:f>'Chart Info'!$F$3:$F$22</c:f>
              <c:numCache>
                <c:formatCode>General</c:formatCode>
                <c:ptCount val="20"/>
                <c:pt idx="8" formatCode="#,##0">
                  <c:v>5615.5770418688162</c:v>
                </c:pt>
                <c:pt idx="9" formatCode="#,##0">
                  <c:v>5360.9739056109775</c:v>
                </c:pt>
                <c:pt idx="10" formatCode="#,##0">
                  <c:v>5667.7665268420624</c:v>
                </c:pt>
                <c:pt idx="11" formatCode="#,##0">
                  <c:v>5979.8766551741492</c:v>
                </c:pt>
                <c:pt idx="12" formatCode="#,##0">
                  <c:v>6634.8814101705293</c:v>
                </c:pt>
                <c:pt idx="13" formatCode="#,##0">
                  <c:v>7347.570287097803</c:v>
                </c:pt>
                <c:pt idx="14" formatCode="#,##0">
                  <c:v>7822.8391562836596</c:v>
                </c:pt>
                <c:pt idx="15" formatCode="#,##0">
                  <c:v>8142.1900145498221</c:v>
                </c:pt>
                <c:pt idx="16" formatCode="#,##0">
                  <c:v>8383.1988389804974</c:v>
                </c:pt>
                <c:pt idx="17" formatCode="#,##0">
                  <c:v>8631.3415246143213</c:v>
                </c:pt>
                <c:pt idx="18" formatCode="#,##0">
                  <c:v>8801.3789526492237</c:v>
                </c:pt>
                <c:pt idx="19" formatCode="#,##0">
                  <c:v>8974.7661180164123</c:v>
                </c:pt>
              </c:numCache>
            </c:numRef>
          </c:val>
          <c:smooth val="0"/>
          <c:extLst xmlns:c16r2="http://schemas.microsoft.com/office/drawing/2015/06/chart">
            <c:ext xmlns:c16="http://schemas.microsoft.com/office/drawing/2014/chart" uri="{C3380CC4-5D6E-409C-BE32-E72D297353CC}">
              <c16:uniqueId val="{00000004-35B3-4FEA-B33A-A906170AAFBB}"/>
            </c:ext>
          </c:extLst>
        </c:ser>
        <c:ser>
          <c:idx val="5"/>
          <c:order val="5"/>
          <c:tx>
            <c:strRef>
              <c:f>'Chart Info'!$G$2</c:f>
              <c:strCache>
                <c:ptCount val="1"/>
                <c:pt idx="0">
                  <c:v>Employment Demand Forecast 
With Infrastructure </c:v>
                </c:pt>
              </c:strCache>
            </c:strRef>
          </c:tx>
          <c:spPr>
            <a:ln>
              <a:solidFill>
                <a:srgbClr val="800000"/>
              </a:solidFill>
              <a:prstDash val="lgDash"/>
            </a:ln>
          </c:spPr>
          <c:marker>
            <c:symbol val="none"/>
          </c:marker>
          <c:cat>
            <c:numRef>
              <c:f>'Chart Info'!$A$3:$A$22</c:f>
              <c:numCache>
                <c:formatCode>mmm\-yy</c:formatCode>
                <c:ptCount val="20"/>
                <c:pt idx="0">
                  <c:v>37621</c:v>
                </c:pt>
                <c:pt idx="1">
                  <c:v>37986</c:v>
                </c:pt>
                <c:pt idx="2">
                  <c:v>38352</c:v>
                </c:pt>
                <c:pt idx="3">
                  <c:v>38717</c:v>
                </c:pt>
                <c:pt idx="4">
                  <c:v>39082</c:v>
                </c:pt>
                <c:pt idx="5">
                  <c:v>39447</c:v>
                </c:pt>
                <c:pt idx="6">
                  <c:v>39813</c:v>
                </c:pt>
                <c:pt idx="7">
                  <c:v>40178</c:v>
                </c:pt>
                <c:pt idx="8">
                  <c:v>40543</c:v>
                </c:pt>
                <c:pt idx="9">
                  <c:v>40908</c:v>
                </c:pt>
                <c:pt idx="10">
                  <c:v>41274</c:v>
                </c:pt>
                <c:pt idx="11">
                  <c:v>41639</c:v>
                </c:pt>
                <c:pt idx="12">
                  <c:v>42004</c:v>
                </c:pt>
                <c:pt idx="13">
                  <c:v>42369</c:v>
                </c:pt>
                <c:pt idx="14">
                  <c:v>42735</c:v>
                </c:pt>
                <c:pt idx="15">
                  <c:v>43100</c:v>
                </c:pt>
                <c:pt idx="16">
                  <c:v>43465</c:v>
                </c:pt>
                <c:pt idx="17">
                  <c:v>43830</c:v>
                </c:pt>
                <c:pt idx="18">
                  <c:v>44196</c:v>
                </c:pt>
                <c:pt idx="19">
                  <c:v>44561</c:v>
                </c:pt>
              </c:numCache>
            </c:numRef>
          </c:cat>
          <c:val>
            <c:numRef>
              <c:f>'Chart Info'!$G$3:$G$22</c:f>
              <c:numCache>
                <c:formatCode>General</c:formatCode>
                <c:ptCount val="20"/>
                <c:pt idx="15" formatCode="#,##0">
                  <c:v>8142.1900145498221</c:v>
                </c:pt>
                <c:pt idx="16" formatCode="#,##0">
                  <c:v>8383.1988389804974</c:v>
                </c:pt>
                <c:pt idx="17" formatCode="#,##0">
                  <c:v>8954.6642279453808</c:v>
                </c:pt>
                <c:pt idx="18" formatCode="#,##0">
                  <c:v>9761.6473815424706</c:v>
                </c:pt>
                <c:pt idx="19" formatCode="#,##0">
                  <c:v>10242.320444155499</c:v>
                </c:pt>
              </c:numCache>
            </c:numRef>
          </c:val>
          <c:smooth val="0"/>
          <c:extLst xmlns:c16r2="http://schemas.microsoft.com/office/drawing/2015/06/chart">
            <c:ext xmlns:c16="http://schemas.microsoft.com/office/drawing/2014/chart" uri="{C3380CC4-5D6E-409C-BE32-E72D297353CC}">
              <c16:uniqueId val="{00000005-35B3-4FEA-B33A-A906170AAFBB}"/>
            </c:ext>
          </c:extLst>
        </c:ser>
        <c:dLbls>
          <c:showLegendKey val="0"/>
          <c:showVal val="0"/>
          <c:showCatName val="0"/>
          <c:showSerName val="0"/>
          <c:showPercent val="0"/>
          <c:showBubbleSize val="0"/>
        </c:dLbls>
        <c:marker val="1"/>
        <c:smooth val="0"/>
        <c:axId val="165273984"/>
        <c:axId val="165186176"/>
      </c:lineChart>
      <c:dateAx>
        <c:axId val="165170560"/>
        <c:scaling>
          <c:orientation val="minMax"/>
          <c:max val="44197"/>
        </c:scaling>
        <c:delete val="0"/>
        <c:axPos val="b"/>
        <c:numFmt formatCode="\'yy" sourceLinked="0"/>
        <c:majorTickMark val="none"/>
        <c:minorTickMark val="none"/>
        <c:tickLblPos val="nextTo"/>
        <c:spPr>
          <a:ln w="15875">
            <a:solidFill>
              <a:srgbClr val="838383">
                <a:lumMod val="50000"/>
              </a:srgbClr>
            </a:solidFill>
            <a:prstDash val="solid"/>
          </a:ln>
        </c:spPr>
        <c:txPr>
          <a:bodyPr rot="0" vert="horz"/>
          <a:lstStyle/>
          <a:p>
            <a:pPr>
              <a:defRPr sz="1200">
                <a:latin typeface="+mj-lt"/>
              </a:defRPr>
            </a:pPr>
            <a:endParaRPr lang="en-US"/>
          </a:p>
        </c:txPr>
        <c:crossAx val="165184640"/>
        <c:crosses val="autoZero"/>
        <c:auto val="1"/>
        <c:lblOffset val="100"/>
        <c:baseTimeUnit val="years"/>
        <c:majorUnit val="1"/>
        <c:minorUnit val="1"/>
      </c:dateAx>
      <c:valAx>
        <c:axId val="165184640"/>
        <c:scaling>
          <c:orientation val="minMax"/>
          <c:max val="1800"/>
          <c:min val="0"/>
        </c:scaling>
        <c:delete val="0"/>
        <c:axPos val="l"/>
        <c:numFmt formatCode="#,##0" sourceLinked="0"/>
        <c:majorTickMark val="none"/>
        <c:minorTickMark val="none"/>
        <c:tickLblPos val="nextTo"/>
        <c:spPr>
          <a:ln w="22225">
            <a:solidFill>
              <a:srgbClr val="838383">
                <a:lumMod val="50000"/>
              </a:srgbClr>
            </a:solidFill>
            <a:prstDash val="solid"/>
          </a:ln>
        </c:spPr>
        <c:txPr>
          <a:bodyPr rot="0" vert="horz"/>
          <a:lstStyle/>
          <a:p>
            <a:pPr>
              <a:defRPr sz="1100">
                <a:latin typeface="Arial" panose="020B0604020202020204" pitchFamily="34" charset="0"/>
                <a:cs typeface="Arial" panose="020B0604020202020204" pitchFamily="34" charset="0"/>
              </a:defRPr>
            </a:pPr>
            <a:endParaRPr lang="en-US"/>
          </a:p>
        </c:txPr>
        <c:crossAx val="165170560"/>
        <c:crosses val="autoZero"/>
        <c:crossBetween val="between"/>
        <c:majorUnit val="200"/>
        <c:minorUnit val="50"/>
      </c:valAx>
      <c:valAx>
        <c:axId val="165186176"/>
        <c:scaling>
          <c:orientation val="minMax"/>
          <c:max val="13000"/>
          <c:min val="4000"/>
        </c:scaling>
        <c:delete val="0"/>
        <c:axPos val="r"/>
        <c:numFmt formatCode="#,##0" sourceLinked="0"/>
        <c:majorTickMark val="none"/>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165273984"/>
        <c:crosses val="max"/>
        <c:crossBetween val="between"/>
        <c:majorUnit val="1000"/>
      </c:valAx>
      <c:dateAx>
        <c:axId val="165273984"/>
        <c:scaling>
          <c:orientation val="minMax"/>
        </c:scaling>
        <c:delete val="1"/>
        <c:axPos val="b"/>
        <c:numFmt formatCode="mmm\-yy" sourceLinked="1"/>
        <c:majorTickMark val="out"/>
        <c:minorTickMark val="none"/>
        <c:tickLblPos val="nextTo"/>
        <c:crossAx val="165186176"/>
        <c:crosses val="autoZero"/>
        <c:auto val="1"/>
        <c:lblOffset val="100"/>
        <c:baseTimeUnit val="years"/>
      </c:dateAx>
      <c:spPr>
        <a:noFill/>
        <a:ln w="25180">
          <a:solidFill>
            <a:srgbClr val="838383">
              <a:lumMod val="50000"/>
            </a:srgbClr>
          </a:solidFill>
        </a:ln>
      </c:spPr>
    </c:plotArea>
    <c:legend>
      <c:legendPos val="b"/>
      <c:layout>
        <c:manualLayout>
          <c:xMode val="edge"/>
          <c:yMode val="edge"/>
          <c:x val="3.5355442407651053E-2"/>
          <c:y val="9.8219366220132109E-2"/>
          <c:w val="0.83864867956293943"/>
          <c:h val="0.19199567479803287"/>
        </c:manualLayout>
      </c:layout>
      <c:overlay val="0"/>
      <c:spPr>
        <a:noFill/>
        <a:ln w="25180">
          <a:noFill/>
        </a:ln>
      </c:spPr>
      <c:txPr>
        <a:bodyPr anchor="ctr" anchorCtr="1"/>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Verdana" pitchFamily="34" charset="0"/>
          <a:ea typeface="Tahoma"/>
          <a:cs typeface="Tahoma"/>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077301839421112E-2"/>
          <c:y val="2.9357779182711648E-2"/>
          <c:w val="0.90487134775258649"/>
          <c:h val="0.71539168917753893"/>
        </c:manualLayout>
      </c:layout>
      <c:barChart>
        <c:barDir val="col"/>
        <c:grouping val="stacked"/>
        <c:varyColors val="0"/>
        <c:ser>
          <c:idx val="1"/>
          <c:order val="0"/>
          <c:tx>
            <c:strRef>
              <c:f>Sheet1!$C$1</c:f>
              <c:strCache>
                <c:ptCount val="1"/>
              </c:strCache>
            </c:strRef>
          </c:tx>
          <c:spPr>
            <a:solidFill>
              <a:schemeClr val="accent1"/>
            </a:solidFill>
            <a:ln>
              <a:solidFill>
                <a:schemeClr val="accent1"/>
              </a:solidFill>
            </a:ln>
          </c:spPr>
          <c:invertIfNegative val="0"/>
          <c:dPt>
            <c:idx val="3"/>
            <c:invertIfNegative val="0"/>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1-7FDF-4791-8195-E67F69EF3B24}"/>
              </c:ext>
            </c:extLst>
          </c:dPt>
          <c:dPt>
            <c:idx val="22"/>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3-7FDF-4791-8195-E67F69EF3B24}"/>
              </c:ext>
            </c:extLst>
          </c:dPt>
          <c:dPt>
            <c:idx val="26"/>
            <c:invertIfNegative val="0"/>
            <c:bubble3D val="0"/>
            <c:extLst xmlns:c16r2="http://schemas.microsoft.com/office/drawing/2015/06/chart">
              <c:ext xmlns:c16="http://schemas.microsoft.com/office/drawing/2014/chart" uri="{C3380CC4-5D6E-409C-BE32-E72D297353CC}">
                <c16:uniqueId val="{00000004-7FDF-4791-8195-E67F69EF3B24}"/>
              </c:ext>
            </c:extLst>
          </c:dPt>
          <c:dPt>
            <c:idx val="27"/>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6-7FDF-4791-8195-E67F69EF3B24}"/>
              </c:ext>
            </c:extLst>
          </c:dPt>
          <c:dPt>
            <c:idx val="28"/>
            <c:invertIfNegative val="0"/>
            <c:bubble3D val="0"/>
            <c:extLst xmlns:c16r2="http://schemas.microsoft.com/office/drawing/2015/06/chart">
              <c:ext xmlns:c16="http://schemas.microsoft.com/office/drawing/2014/chart" uri="{C3380CC4-5D6E-409C-BE32-E72D297353CC}">
                <c16:uniqueId val="{00000007-7FDF-4791-8195-E67F69EF3B24}"/>
              </c:ext>
            </c:extLst>
          </c:dPt>
          <c:dPt>
            <c:idx val="29"/>
            <c:invertIfNegative val="0"/>
            <c:bubble3D val="0"/>
            <c:extLst xmlns:c16r2="http://schemas.microsoft.com/office/drawing/2015/06/chart">
              <c:ext xmlns:c16="http://schemas.microsoft.com/office/drawing/2014/chart" uri="{C3380CC4-5D6E-409C-BE32-E72D297353CC}">
                <c16:uniqueId val="{00000008-7FDF-4791-8195-E67F69EF3B24}"/>
              </c:ext>
            </c:extLst>
          </c:dPt>
          <c:dPt>
            <c:idx val="30"/>
            <c:invertIfNegative val="0"/>
            <c:bubble3D val="0"/>
            <c:extLst xmlns:c16r2="http://schemas.microsoft.com/office/drawing/2015/06/chart">
              <c:ext xmlns:c16="http://schemas.microsoft.com/office/drawing/2014/chart" uri="{C3380CC4-5D6E-409C-BE32-E72D297353CC}">
                <c16:uniqueId val="{00000009-7FDF-4791-8195-E67F69EF3B24}"/>
              </c:ext>
            </c:extLst>
          </c:dPt>
          <c:dPt>
            <c:idx val="31"/>
            <c:invertIfNegative val="0"/>
            <c:bubble3D val="0"/>
            <c:extLst xmlns:c16r2="http://schemas.microsoft.com/office/drawing/2015/06/chart">
              <c:ext xmlns:c16="http://schemas.microsoft.com/office/drawing/2014/chart" uri="{C3380CC4-5D6E-409C-BE32-E72D297353CC}">
                <c16:uniqueId val="{0000000A-7FDF-4791-8195-E67F69EF3B24}"/>
              </c:ext>
            </c:extLst>
          </c:dPt>
          <c:dPt>
            <c:idx val="32"/>
            <c:invertIfNegative val="0"/>
            <c:bubble3D val="0"/>
            <c:spPr>
              <a:solidFill>
                <a:schemeClr val="accent1"/>
              </a:solidFill>
              <a:ln w="25400" cap="flat" cmpd="sng" algn="ctr">
                <a:noFill/>
                <a:prstDash val="solid"/>
              </a:ln>
              <a:effectLst/>
            </c:spPr>
            <c:extLst xmlns:c16r2="http://schemas.microsoft.com/office/drawing/2015/06/chart">
              <c:ext xmlns:c16="http://schemas.microsoft.com/office/drawing/2014/chart" uri="{C3380CC4-5D6E-409C-BE32-E72D297353CC}">
                <c16:uniqueId val="{0000000C-7FDF-4791-8195-E67F69EF3B24}"/>
              </c:ext>
            </c:extLst>
          </c:dPt>
          <c:dPt>
            <c:idx val="33"/>
            <c:invertIfNegative val="0"/>
            <c:bubble3D val="0"/>
            <c:spPr>
              <a:solidFill>
                <a:schemeClr val="accent1"/>
              </a:solidFill>
              <a:ln w="25400" cap="flat" cmpd="sng" algn="ctr">
                <a:noFill/>
                <a:prstDash val="solid"/>
              </a:ln>
              <a:effectLst/>
            </c:spPr>
            <c:extLst xmlns:c16r2="http://schemas.microsoft.com/office/drawing/2015/06/chart">
              <c:ext xmlns:c16="http://schemas.microsoft.com/office/drawing/2014/chart" uri="{C3380CC4-5D6E-409C-BE32-E72D297353CC}">
                <c16:uniqueId val="{00000000-AD83-4BA7-B2F7-14B5BD860780}"/>
              </c:ext>
            </c:extLst>
          </c:dPt>
          <c:dPt>
            <c:idx val="34"/>
            <c:invertIfNegative val="0"/>
            <c:bubble3D val="0"/>
            <c:spPr>
              <a:solidFill>
                <a:schemeClr val="accent1">
                  <a:lumMod val="60000"/>
                  <a:lumOff val="40000"/>
                </a:schemeClr>
              </a:solidFill>
              <a:ln>
                <a:noFill/>
              </a:ln>
            </c:spPr>
            <c:extLst xmlns:c16r2="http://schemas.microsoft.com/office/drawing/2015/06/chart">
              <c:ext xmlns:c16="http://schemas.microsoft.com/office/drawing/2014/chart" uri="{C3380CC4-5D6E-409C-BE32-E72D297353CC}">
                <c16:uniqueId val="{00000010-7374-4834-8CD5-9148B2855D75}"/>
              </c:ext>
            </c:extLst>
          </c:dPt>
          <c:dPt>
            <c:idx val="35"/>
            <c:invertIfNegative val="0"/>
            <c:bubble3D val="0"/>
            <c:spPr>
              <a:solidFill>
                <a:srgbClr val="00B050"/>
              </a:solidFill>
              <a:ln>
                <a:solidFill>
                  <a:schemeClr val="accent1"/>
                </a:solidFill>
              </a:ln>
            </c:spPr>
            <c:extLst xmlns:c16r2="http://schemas.microsoft.com/office/drawing/2015/06/chart">
              <c:ext xmlns:c16="http://schemas.microsoft.com/office/drawing/2014/chart" uri="{C3380CC4-5D6E-409C-BE32-E72D297353CC}">
                <c16:uniqueId val="{00000012-7493-43A2-A309-5B3B2259300F}"/>
              </c:ext>
            </c:extLst>
          </c:dPt>
          <c:dLbls>
            <c:dLbl>
              <c:idx val="3"/>
              <c:layout>
                <c:manualLayout>
                  <c:x val="2.7386061853037699E-3"/>
                  <c:y val="-0.25897643437489798"/>
                </c:manualLayout>
              </c:layout>
              <c:tx>
                <c:rich>
                  <a:bodyPr/>
                  <a:lstStyle/>
                  <a:p>
                    <a:pPr>
                      <a:defRPr/>
                    </a:pPr>
                    <a:r>
                      <a:rPr lang="en-US" b="1" dirty="0">
                        <a:solidFill>
                          <a:schemeClr val="bg1"/>
                        </a:solidFill>
                      </a:rPr>
                      <a:t>5.81</a:t>
                    </a:r>
                  </a:p>
                </c:rich>
              </c:tx>
              <c:spPr>
                <a:solidFill>
                  <a:srgbClr val="FF0000"/>
                </a:solidFill>
              </c:sp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FDF-4791-8195-E67F69EF3B24}"/>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FDF-4791-8195-E67F69EF3B24}"/>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FDF-4791-8195-E67F69EF3B24}"/>
                </c:ext>
              </c:extLst>
            </c:dLbl>
            <c:dLbl>
              <c:idx val="2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FDF-4791-8195-E67F69EF3B24}"/>
                </c:ext>
              </c:extLst>
            </c:dLbl>
            <c:dLbl>
              <c:idx val="2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FDF-4791-8195-E67F69EF3B24}"/>
                </c:ext>
              </c:extLst>
            </c:dLbl>
            <c:dLbl>
              <c:idx val="3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FDF-4791-8195-E67F69EF3B24}"/>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FDF-4791-8195-E67F69EF3B24}"/>
                </c:ext>
              </c:extLst>
            </c:dLbl>
            <c:dLbl>
              <c:idx val="3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FDF-4791-8195-E67F69EF3B24}"/>
                </c:ext>
              </c:extLst>
            </c:dLbl>
            <c:dLbl>
              <c:idx val="3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D83-4BA7-B2F7-14B5BD860780}"/>
                </c:ext>
              </c:extLst>
            </c:dLbl>
            <c:dLbl>
              <c:idx val="35"/>
              <c:layout>
                <c:manualLayout>
                  <c:x val="-5.7509645771374619E-3"/>
                  <c:y val="-0.38112489223518592"/>
                </c:manualLayout>
              </c:layout>
              <c:tx>
                <c:rich>
                  <a:bodyPr/>
                  <a:lstStyle/>
                  <a:p>
                    <a:pPr>
                      <a:defRPr b="1"/>
                    </a:pPr>
                    <a:r>
                      <a:rPr lang="en-US" dirty="0">
                        <a:solidFill>
                          <a:schemeClr val="bg1"/>
                        </a:solidFill>
                      </a:rPr>
                      <a:t>9.7</a:t>
                    </a:r>
                  </a:p>
                </c:rich>
              </c:tx>
              <c:spPr>
                <a:solidFill>
                  <a:srgbClr val="00B050"/>
                </a:solidFill>
                <a:ln>
                  <a:noFill/>
                </a:ln>
                <a:effectLst/>
              </c:sp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493-43A2-A309-5B3B2259300F}"/>
                </c:ext>
              </c:extLst>
            </c:dLbl>
            <c:spPr>
              <a:solidFill>
                <a:srgbClr val="00B050"/>
              </a:solidFill>
              <a:ln>
                <a:noFill/>
              </a:ln>
              <a:effectLst/>
            </c:spPr>
            <c:dLblPos val="in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Sheet1!$A$2:$A$37</c:f>
              <c:strCache>
                <c:ptCount val="36"/>
                <c:pt idx="0">
                  <c:v>q1 2009</c:v>
                </c:pt>
                <c:pt idx="1">
                  <c:v>q2 2009</c:v>
                </c:pt>
                <c:pt idx="2">
                  <c:v>q3 2009</c:v>
                </c:pt>
                <c:pt idx="3">
                  <c:v>q4 2009</c:v>
                </c:pt>
                <c:pt idx="4">
                  <c:v>q1 2010</c:v>
                </c:pt>
                <c:pt idx="5">
                  <c:v>q2 2010</c:v>
                </c:pt>
                <c:pt idx="6">
                  <c:v>q3 2010</c:v>
                </c:pt>
                <c:pt idx="7">
                  <c:v>q4 2010</c:v>
                </c:pt>
                <c:pt idx="8">
                  <c:v>q1 2011</c:v>
                </c:pt>
                <c:pt idx="9">
                  <c:v>q2 2011</c:v>
                </c:pt>
                <c:pt idx="10">
                  <c:v>q3 2011</c:v>
                </c:pt>
                <c:pt idx="11">
                  <c:v>q4 2011</c:v>
                </c:pt>
                <c:pt idx="12">
                  <c:v>q1 2012</c:v>
                </c:pt>
                <c:pt idx="13">
                  <c:v>q2 2012</c:v>
                </c:pt>
                <c:pt idx="14">
                  <c:v>q3 2012</c:v>
                </c:pt>
                <c:pt idx="15">
                  <c:v>q4 2012</c:v>
                </c:pt>
                <c:pt idx="16">
                  <c:v>q1 2013</c:v>
                </c:pt>
                <c:pt idx="17">
                  <c:v>q2 2013</c:v>
                </c:pt>
                <c:pt idx="18">
                  <c:v>q3 2013</c:v>
                </c:pt>
                <c:pt idx="19">
                  <c:v>q4 2013</c:v>
                </c:pt>
                <c:pt idx="20">
                  <c:v>q1 2014</c:v>
                </c:pt>
                <c:pt idx="21">
                  <c:v>q2 2014</c:v>
                </c:pt>
                <c:pt idx="22">
                  <c:v>q3 2014</c:v>
                </c:pt>
                <c:pt idx="23">
                  <c:v>q4 2014</c:v>
                </c:pt>
                <c:pt idx="24">
                  <c:v>q1 2015</c:v>
                </c:pt>
                <c:pt idx="25">
                  <c:v>q2 2015</c:v>
                </c:pt>
                <c:pt idx="26">
                  <c:v>q3 2015</c:v>
                </c:pt>
                <c:pt idx="27">
                  <c:v>q4 2015</c:v>
                </c:pt>
                <c:pt idx="28">
                  <c:v>q1 2016</c:v>
                </c:pt>
                <c:pt idx="29">
                  <c:v>q2 2016</c:v>
                </c:pt>
                <c:pt idx="30">
                  <c:v>q3 2016</c:v>
                </c:pt>
                <c:pt idx="31">
                  <c:v>q4 2016</c:v>
                </c:pt>
                <c:pt idx="32">
                  <c:v>q1 2017</c:v>
                </c:pt>
                <c:pt idx="33">
                  <c:v>q2 2017</c:v>
                </c:pt>
                <c:pt idx="34">
                  <c:v>q3 2017</c:v>
                </c:pt>
                <c:pt idx="35">
                  <c:v>q4 2017</c:v>
                </c:pt>
              </c:strCache>
            </c:strRef>
          </c:cat>
          <c:val>
            <c:numRef>
              <c:f>Sheet1!$B$2:$B$37</c:f>
              <c:numCache>
                <c:formatCode>General</c:formatCode>
                <c:ptCount val="36"/>
                <c:pt idx="0">
                  <c:v>6.53</c:v>
                </c:pt>
                <c:pt idx="1">
                  <c:v>6.02</c:v>
                </c:pt>
                <c:pt idx="2">
                  <c:v>5.87</c:v>
                </c:pt>
                <c:pt idx="3">
                  <c:v>5.81</c:v>
                </c:pt>
                <c:pt idx="4">
                  <c:v>6.07</c:v>
                </c:pt>
                <c:pt idx="5">
                  <c:v>7.19</c:v>
                </c:pt>
                <c:pt idx="6">
                  <c:v>6.95</c:v>
                </c:pt>
                <c:pt idx="7">
                  <c:v>7.05</c:v>
                </c:pt>
                <c:pt idx="8">
                  <c:v>7.33</c:v>
                </c:pt>
                <c:pt idx="9">
                  <c:v>8.06</c:v>
                </c:pt>
                <c:pt idx="10">
                  <c:v>8.08</c:v>
                </c:pt>
                <c:pt idx="11">
                  <c:v>7.82</c:v>
                </c:pt>
                <c:pt idx="12">
                  <c:v>7.4</c:v>
                </c:pt>
                <c:pt idx="13">
                  <c:v>7.72</c:v>
                </c:pt>
                <c:pt idx="14">
                  <c:v>7.99</c:v>
                </c:pt>
                <c:pt idx="15">
                  <c:v>8.01</c:v>
                </c:pt>
                <c:pt idx="16">
                  <c:v>7.92</c:v>
                </c:pt>
                <c:pt idx="17">
                  <c:v>8.23</c:v>
                </c:pt>
                <c:pt idx="18">
                  <c:v>8.2100000000000009</c:v>
                </c:pt>
                <c:pt idx="19">
                  <c:v>8.32</c:v>
                </c:pt>
                <c:pt idx="20">
                  <c:v>8.09</c:v>
                </c:pt>
                <c:pt idx="21">
                  <c:v>8.5299999999999994</c:v>
                </c:pt>
                <c:pt idx="22">
                  <c:v>8.7799999999999994</c:v>
                </c:pt>
                <c:pt idx="23">
                  <c:v>8.69</c:v>
                </c:pt>
                <c:pt idx="24">
                  <c:v>8.41</c:v>
                </c:pt>
                <c:pt idx="25">
                  <c:v>8.49</c:v>
                </c:pt>
                <c:pt idx="26">
                  <c:v>8.4700000000000006</c:v>
                </c:pt>
                <c:pt idx="27">
                  <c:v>8.6999999999999993</c:v>
                </c:pt>
                <c:pt idx="28">
                  <c:v>8.6</c:v>
                </c:pt>
                <c:pt idx="29">
                  <c:v>8.5</c:v>
                </c:pt>
                <c:pt idx="30">
                  <c:v>8.6999999999999993</c:v>
                </c:pt>
                <c:pt idx="31">
                  <c:v>8.31</c:v>
                </c:pt>
                <c:pt idx="32">
                  <c:v>9</c:v>
                </c:pt>
                <c:pt idx="33">
                  <c:v>8.6</c:v>
                </c:pt>
                <c:pt idx="34">
                  <c:v>9.5</c:v>
                </c:pt>
                <c:pt idx="35">
                  <c:v>9.6999999999999993</c:v>
                </c:pt>
              </c:numCache>
            </c:numRef>
          </c:val>
          <c:extLst xmlns:c16r2="http://schemas.microsoft.com/office/drawing/2015/06/chart">
            <c:ext xmlns:c16="http://schemas.microsoft.com/office/drawing/2014/chart" uri="{C3380CC4-5D6E-409C-BE32-E72D297353CC}">
              <c16:uniqueId val="{0000000D-7FDF-4791-8195-E67F69EF3B24}"/>
            </c:ext>
          </c:extLst>
        </c:ser>
        <c:ser>
          <c:idx val="2"/>
          <c:order val="1"/>
          <c:tx>
            <c:strRef>
              <c:f>Sheet1!$D$1</c:f>
              <c:strCache>
                <c:ptCount val="1"/>
              </c:strCache>
            </c:strRef>
          </c:tx>
          <c:invertIfNegative val="0"/>
          <c:dLbls>
            <c:dLbl>
              <c:idx val="26"/>
              <c:showLegendKey val="0"/>
              <c:showVal val="1"/>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FDF-4791-8195-E67F69EF3B24}"/>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Sheet1!$A$2:$A$37</c:f>
              <c:strCache>
                <c:ptCount val="36"/>
                <c:pt idx="0">
                  <c:v>q1 2009</c:v>
                </c:pt>
                <c:pt idx="1">
                  <c:v>q2 2009</c:v>
                </c:pt>
                <c:pt idx="2">
                  <c:v>q3 2009</c:v>
                </c:pt>
                <c:pt idx="3">
                  <c:v>q4 2009</c:v>
                </c:pt>
                <c:pt idx="4">
                  <c:v>q1 2010</c:v>
                </c:pt>
                <c:pt idx="5">
                  <c:v>q2 2010</c:v>
                </c:pt>
                <c:pt idx="6">
                  <c:v>q3 2010</c:v>
                </c:pt>
                <c:pt idx="7">
                  <c:v>q4 2010</c:v>
                </c:pt>
                <c:pt idx="8">
                  <c:v>q1 2011</c:v>
                </c:pt>
                <c:pt idx="9">
                  <c:v>q2 2011</c:v>
                </c:pt>
                <c:pt idx="10">
                  <c:v>q3 2011</c:v>
                </c:pt>
                <c:pt idx="11">
                  <c:v>q4 2011</c:v>
                </c:pt>
                <c:pt idx="12">
                  <c:v>q1 2012</c:v>
                </c:pt>
                <c:pt idx="13">
                  <c:v>q2 2012</c:v>
                </c:pt>
                <c:pt idx="14">
                  <c:v>q3 2012</c:v>
                </c:pt>
                <c:pt idx="15">
                  <c:v>q4 2012</c:v>
                </c:pt>
                <c:pt idx="16">
                  <c:v>q1 2013</c:v>
                </c:pt>
                <c:pt idx="17">
                  <c:v>q2 2013</c:v>
                </c:pt>
                <c:pt idx="18">
                  <c:v>q3 2013</c:v>
                </c:pt>
                <c:pt idx="19">
                  <c:v>q4 2013</c:v>
                </c:pt>
                <c:pt idx="20">
                  <c:v>q1 2014</c:v>
                </c:pt>
                <c:pt idx="21">
                  <c:v>q2 2014</c:v>
                </c:pt>
                <c:pt idx="22">
                  <c:v>q3 2014</c:v>
                </c:pt>
                <c:pt idx="23">
                  <c:v>q4 2014</c:v>
                </c:pt>
                <c:pt idx="24">
                  <c:v>q1 2015</c:v>
                </c:pt>
                <c:pt idx="25">
                  <c:v>q2 2015</c:v>
                </c:pt>
                <c:pt idx="26">
                  <c:v>q3 2015</c:v>
                </c:pt>
                <c:pt idx="27">
                  <c:v>q4 2015</c:v>
                </c:pt>
                <c:pt idx="28">
                  <c:v>q1 2016</c:v>
                </c:pt>
                <c:pt idx="29">
                  <c:v>q2 2016</c:v>
                </c:pt>
                <c:pt idx="30">
                  <c:v>q3 2016</c:v>
                </c:pt>
                <c:pt idx="31">
                  <c:v>q4 2016</c:v>
                </c:pt>
                <c:pt idx="32">
                  <c:v>q1 2017</c:v>
                </c:pt>
                <c:pt idx="33">
                  <c:v>q2 2017</c:v>
                </c:pt>
                <c:pt idx="34">
                  <c:v>q3 2017</c:v>
                </c:pt>
                <c:pt idx="35">
                  <c:v>q4 2017</c:v>
                </c:pt>
              </c:strCache>
            </c:strRef>
          </c:cat>
          <c:val>
            <c:numRef>
              <c:f>Sheet1!$D$2:$D$28</c:f>
              <c:numCache>
                <c:formatCode>General</c:formatCode>
                <c:ptCount val="27"/>
              </c:numCache>
            </c:numRef>
          </c:val>
          <c:extLst xmlns:c16r2="http://schemas.microsoft.com/office/drawing/2015/06/chart">
            <c:ext xmlns:c16="http://schemas.microsoft.com/office/drawing/2014/chart" uri="{C3380CC4-5D6E-409C-BE32-E72D297353CC}">
              <c16:uniqueId val="{0000000F-7FDF-4791-8195-E67F69EF3B24}"/>
            </c:ext>
          </c:extLst>
        </c:ser>
        <c:dLbls>
          <c:showLegendKey val="0"/>
          <c:showVal val="0"/>
          <c:showCatName val="0"/>
          <c:showSerName val="0"/>
          <c:showPercent val="0"/>
          <c:showBubbleSize val="0"/>
        </c:dLbls>
        <c:gapWidth val="150"/>
        <c:overlap val="100"/>
        <c:axId val="165803904"/>
        <c:axId val="165805440"/>
      </c:barChart>
      <c:catAx>
        <c:axId val="165803904"/>
        <c:scaling>
          <c:orientation val="minMax"/>
        </c:scaling>
        <c:delete val="0"/>
        <c:axPos val="b"/>
        <c:numFmt formatCode="General" sourceLinked="0"/>
        <c:majorTickMark val="none"/>
        <c:minorTickMark val="none"/>
        <c:tickLblPos val="nextTo"/>
        <c:crossAx val="165805440"/>
        <c:crosses val="autoZero"/>
        <c:auto val="1"/>
        <c:lblAlgn val="ctr"/>
        <c:lblOffset val="100"/>
        <c:noMultiLvlLbl val="0"/>
      </c:catAx>
      <c:valAx>
        <c:axId val="165805440"/>
        <c:scaling>
          <c:orientation val="minMax"/>
          <c:min val="4"/>
        </c:scaling>
        <c:delete val="0"/>
        <c:axPos val="l"/>
        <c:majorGridlines>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title>
          <c:tx>
            <c:rich>
              <a:bodyPr/>
              <a:lstStyle/>
              <a:p>
                <a:pPr>
                  <a:defRPr/>
                </a:pPr>
                <a:r>
                  <a:rPr lang="en-US" dirty="0"/>
                  <a:t>Months of Backlog</a:t>
                </a:r>
              </a:p>
            </c:rich>
          </c:tx>
          <c:layout/>
          <c:overlay val="0"/>
        </c:title>
        <c:numFmt formatCode="General" sourceLinked="1"/>
        <c:majorTickMark val="none"/>
        <c:minorTickMark val="none"/>
        <c:tickLblPos val="nextTo"/>
        <c:crossAx val="165803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78376216592455E-2"/>
          <c:y val="6.1477031184789047E-2"/>
          <c:w val="0.90766545094830209"/>
          <c:h val="0.70797909839978912"/>
        </c:manualLayout>
      </c:layout>
      <c:barChart>
        <c:barDir val="col"/>
        <c:grouping val="clustered"/>
        <c:varyColors val="0"/>
        <c:ser>
          <c:idx val="2"/>
          <c:order val="0"/>
          <c:tx>
            <c:strRef>
              <c:f>'Chart Info'!$B$2</c:f>
              <c:strCache>
                <c:ptCount val="1"/>
                <c:pt idx="0">
                  <c:v>% Value of Construction Work</c:v>
                </c:pt>
              </c:strCache>
            </c:strRef>
          </c:tx>
          <c:spPr>
            <a:solidFill>
              <a:srgbClr val="FF0000"/>
            </a:solidFill>
            <a:ln w="38100" cmpd="sng">
              <a:noFill/>
            </a:ln>
          </c:spPr>
          <c:invertIfNegative val="0"/>
          <c:dPt>
            <c:idx val="0"/>
            <c:invertIfNegative val="0"/>
            <c:bubble3D val="0"/>
            <c:spPr>
              <a:solidFill>
                <a:srgbClr val="92D050"/>
              </a:solidFill>
              <a:ln w="38100" cmpd="sng">
                <a:noFill/>
              </a:ln>
            </c:spPr>
            <c:extLst xmlns:c16r2="http://schemas.microsoft.com/office/drawing/2015/06/chart">
              <c:ext xmlns:c16="http://schemas.microsoft.com/office/drawing/2014/chart" uri="{C3380CC4-5D6E-409C-BE32-E72D297353CC}">
                <c16:uniqueId val="{00000001-D7CA-4C26-A059-E2BAFAC8ADB9}"/>
              </c:ext>
            </c:extLst>
          </c:dPt>
          <c:dPt>
            <c:idx val="1"/>
            <c:invertIfNegative val="0"/>
            <c:bubble3D val="0"/>
            <c:spPr>
              <a:solidFill>
                <a:srgbClr val="92D050"/>
              </a:solidFill>
              <a:ln w="38100" cmpd="sng">
                <a:noFill/>
              </a:ln>
            </c:spPr>
            <c:extLst xmlns:c16r2="http://schemas.microsoft.com/office/drawing/2015/06/chart">
              <c:ext xmlns:c16="http://schemas.microsoft.com/office/drawing/2014/chart" uri="{C3380CC4-5D6E-409C-BE32-E72D297353CC}">
                <c16:uniqueId val="{00000003-D7CA-4C26-A059-E2BAFAC8ADB9}"/>
              </c:ext>
            </c:extLst>
          </c:dPt>
          <c:dPt>
            <c:idx val="2"/>
            <c:invertIfNegative val="0"/>
            <c:bubble3D val="0"/>
            <c:spPr>
              <a:solidFill>
                <a:srgbClr val="92D050"/>
              </a:solidFill>
              <a:ln w="38100" cmpd="sng">
                <a:noFill/>
              </a:ln>
            </c:spPr>
            <c:extLst xmlns:c16r2="http://schemas.microsoft.com/office/drawing/2015/06/chart">
              <c:ext xmlns:c16="http://schemas.microsoft.com/office/drawing/2014/chart" uri="{C3380CC4-5D6E-409C-BE32-E72D297353CC}">
                <c16:uniqueId val="{00000005-D7CA-4C26-A059-E2BAFAC8ADB9}"/>
              </c:ext>
            </c:extLst>
          </c:dPt>
          <c:dPt>
            <c:idx val="3"/>
            <c:invertIfNegative val="0"/>
            <c:bubble3D val="0"/>
            <c:spPr>
              <a:solidFill>
                <a:srgbClr val="92D050"/>
              </a:solidFill>
              <a:ln w="38100" cmpd="sng">
                <a:noFill/>
              </a:ln>
            </c:spPr>
            <c:extLst xmlns:c16r2="http://schemas.microsoft.com/office/drawing/2015/06/chart">
              <c:ext xmlns:c16="http://schemas.microsoft.com/office/drawing/2014/chart" uri="{C3380CC4-5D6E-409C-BE32-E72D297353CC}">
                <c16:uniqueId val="{00000007-D7CA-4C26-A059-E2BAFAC8ADB9}"/>
              </c:ext>
            </c:extLst>
          </c:dPt>
          <c:dPt>
            <c:idx val="4"/>
            <c:invertIfNegative val="0"/>
            <c:bubble3D val="0"/>
            <c:spPr>
              <a:solidFill>
                <a:srgbClr val="92D050"/>
              </a:solidFill>
              <a:ln w="38100" cmpd="sng">
                <a:noFill/>
              </a:ln>
            </c:spPr>
            <c:extLst xmlns:c16r2="http://schemas.microsoft.com/office/drawing/2015/06/chart">
              <c:ext xmlns:c16="http://schemas.microsoft.com/office/drawing/2014/chart" uri="{C3380CC4-5D6E-409C-BE32-E72D297353CC}">
                <c16:uniqueId val="{00000009-D7CA-4C26-A059-E2BAFAC8ADB9}"/>
              </c:ext>
            </c:extLst>
          </c:dPt>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7CA-4C26-A059-E2BAFAC8ADB9}"/>
                </c:ext>
              </c:extLst>
            </c:dLbl>
            <c:dLbl>
              <c:idx val="1"/>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CA-4C26-A059-E2BAFAC8ADB9}"/>
                </c:ext>
              </c:extLst>
            </c:dLbl>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7CA-4C26-A059-E2BAFAC8ADB9}"/>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7CA-4C26-A059-E2BAFAC8ADB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7CA-4C26-A059-E2BAFAC8ADB9}"/>
                </c:ext>
              </c:extLst>
            </c:dLbl>
            <c:dLbl>
              <c:idx val="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7CA-4C26-A059-E2BAFAC8ADB9}"/>
                </c:ext>
              </c:extLst>
            </c:dLbl>
            <c:dLbl>
              <c:idx val="6"/>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7CA-4C26-A059-E2BAFAC8ADB9}"/>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7CA-4C26-A059-E2BAFAC8ADB9}"/>
                </c:ext>
              </c:extLst>
            </c:dLbl>
            <c:dLbl>
              <c:idx val="8"/>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7CA-4C26-A059-E2BAFAC8ADB9}"/>
                </c:ext>
              </c:extLst>
            </c:dLbl>
            <c:spPr>
              <a:noFill/>
              <a:ln>
                <a:noFill/>
              </a:ln>
              <a:effectLst/>
            </c:spPr>
            <c:txPr>
              <a:bodyPr/>
              <a:lstStyle/>
              <a:p>
                <a:pPr>
                  <a:defRPr sz="1600" b="1">
                    <a:latin typeface="Arial Narrow" panose="020B060602020203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'Chart Info'!$A$3:$A$11</c:f>
              <c:strCache>
                <c:ptCount val="9"/>
                <c:pt idx="0">
                  <c:v>1 to 4</c:v>
                </c:pt>
                <c:pt idx="1">
                  <c:v>5 to 9</c:v>
                </c:pt>
                <c:pt idx="2">
                  <c:v>10 to 19</c:v>
                </c:pt>
                <c:pt idx="3">
                  <c:v>20 to 49</c:v>
                </c:pt>
                <c:pt idx="4">
                  <c:v>50 to 99</c:v>
                </c:pt>
                <c:pt idx="5">
                  <c:v>100 to 249</c:v>
                </c:pt>
                <c:pt idx="6">
                  <c:v>250 to 499</c:v>
                </c:pt>
                <c:pt idx="7">
                  <c:v>500 to 999</c:v>
                </c:pt>
                <c:pt idx="8">
                  <c:v>1,000 and up</c:v>
                </c:pt>
              </c:strCache>
            </c:strRef>
          </c:cat>
          <c:val>
            <c:numRef>
              <c:f>'Chart Info'!$B$3:$B$11</c:f>
              <c:numCache>
                <c:formatCode>#,##0.00</c:formatCode>
                <c:ptCount val="9"/>
                <c:pt idx="0">
                  <c:v>10.828700271157533</c:v>
                </c:pt>
                <c:pt idx="1">
                  <c:v>8.927827389604813</c:v>
                </c:pt>
                <c:pt idx="2">
                  <c:v>12.296373529889545</c:v>
                </c:pt>
                <c:pt idx="3">
                  <c:v>20.241810779673582</c:v>
                </c:pt>
                <c:pt idx="4">
                  <c:v>14.97881405439642</c:v>
                </c:pt>
                <c:pt idx="5">
                  <c:v>15.257828868132291</c:v>
                </c:pt>
                <c:pt idx="6">
                  <c:v>7.9317084528820345</c:v>
                </c:pt>
                <c:pt idx="7">
                  <c:v>4.8872919373985777</c:v>
                </c:pt>
                <c:pt idx="8">
                  <c:v>4.649644790048769</c:v>
                </c:pt>
              </c:numCache>
            </c:numRef>
          </c:val>
          <c:extLst xmlns:c16r2="http://schemas.microsoft.com/office/drawing/2015/06/chart">
            <c:ext xmlns:c16="http://schemas.microsoft.com/office/drawing/2014/chart" uri="{C3380CC4-5D6E-409C-BE32-E72D297353CC}">
              <c16:uniqueId val="{0000000E-D7CA-4C26-A059-E2BAFAC8ADB9}"/>
            </c:ext>
          </c:extLst>
        </c:ser>
        <c:dLbls>
          <c:showLegendKey val="0"/>
          <c:showVal val="0"/>
          <c:showCatName val="0"/>
          <c:showSerName val="0"/>
          <c:showPercent val="0"/>
          <c:showBubbleSize val="0"/>
        </c:dLbls>
        <c:gapWidth val="150"/>
        <c:axId val="56065408"/>
        <c:axId val="56083584"/>
      </c:barChart>
      <c:catAx>
        <c:axId val="56065408"/>
        <c:scaling>
          <c:orientation val="minMax"/>
        </c:scaling>
        <c:delete val="0"/>
        <c:axPos val="b"/>
        <c:numFmt formatCode="\'yy" sourceLinked="0"/>
        <c:majorTickMark val="none"/>
        <c:minorTickMark val="none"/>
        <c:tickLblPos val="low"/>
        <c:spPr>
          <a:ln w="38034">
            <a:solidFill>
              <a:srgbClr val="838383">
                <a:lumMod val="50000"/>
              </a:srgbClr>
            </a:solidFill>
            <a:prstDash val="solid"/>
          </a:ln>
        </c:spPr>
        <c:txPr>
          <a:bodyPr rot="-5400000" vert="horz"/>
          <a:lstStyle/>
          <a:p>
            <a:pPr>
              <a:defRPr sz="1200" b="1">
                <a:latin typeface="Arial" panose="020B0604020202020204" pitchFamily="34" charset="0"/>
                <a:cs typeface="Arial" panose="020B0604020202020204" pitchFamily="34" charset="0"/>
              </a:defRPr>
            </a:pPr>
            <a:endParaRPr lang="en-US"/>
          </a:p>
        </c:txPr>
        <c:crossAx val="56083584"/>
        <c:crosses val="autoZero"/>
        <c:auto val="0"/>
        <c:lblAlgn val="ctr"/>
        <c:lblOffset val="100"/>
        <c:noMultiLvlLbl val="0"/>
      </c:catAx>
      <c:valAx>
        <c:axId val="56083584"/>
        <c:scaling>
          <c:orientation val="minMax"/>
          <c:max val="22"/>
          <c:min val="0"/>
        </c:scaling>
        <c:delete val="0"/>
        <c:axPos val="l"/>
        <c:numFmt formatCode="#,##0" sourceLinked="0"/>
        <c:majorTickMark val="none"/>
        <c:minorTickMark val="none"/>
        <c:tickLblPos val="nextTo"/>
        <c:spPr>
          <a:ln w="31750">
            <a:solidFill>
              <a:srgbClr val="838383">
                <a:lumMod val="50000"/>
              </a:srgbClr>
            </a:solidFill>
            <a:prstDash val="solid"/>
          </a:ln>
        </c:spPr>
        <c:txPr>
          <a:bodyPr rot="0" vert="horz"/>
          <a:lstStyle/>
          <a:p>
            <a:pPr>
              <a:defRPr sz="1400" b="1">
                <a:latin typeface="Arial" panose="020B0604020202020204" pitchFamily="34" charset="0"/>
                <a:cs typeface="Arial" panose="020B0604020202020204" pitchFamily="34" charset="0"/>
              </a:defRPr>
            </a:pPr>
            <a:endParaRPr lang="en-US"/>
          </a:p>
        </c:txPr>
        <c:crossAx val="56065408"/>
        <c:crosses val="autoZero"/>
        <c:crossBetween val="between"/>
        <c:majorUnit val="2"/>
        <c:minorUnit val="0.1"/>
      </c:valAx>
      <c:spPr>
        <a:noFill/>
        <a:ln w="22225">
          <a:solidFill>
            <a:srgbClr val="838383">
              <a:lumMod val="50000"/>
            </a:srgbClr>
          </a:solidFill>
          <a:prstDash val="solid"/>
        </a:ln>
      </c:spPr>
    </c:plotArea>
    <c:plotVisOnly val="1"/>
    <c:dispBlanksAs val="gap"/>
    <c:showDLblsOverMax val="0"/>
  </c:chart>
  <c:spPr>
    <a:noFill/>
    <a:ln>
      <a:noFill/>
    </a:ln>
  </c:spPr>
  <c:txPr>
    <a:bodyPr/>
    <a:lstStyle/>
    <a:p>
      <a:pPr>
        <a:defRPr sz="998" b="0" i="0" u="none" strike="noStrike" baseline="0">
          <a:solidFill>
            <a:schemeClr val="tx1"/>
          </a:solidFill>
          <a:latin typeface="Verdana" pitchFamily="34" charset="0"/>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82031761955228E-2"/>
          <c:y val="5.6546399302917244E-2"/>
          <c:w val="0.90766545094830209"/>
          <c:h val="0.70797909839978912"/>
        </c:manualLayout>
      </c:layout>
      <c:barChart>
        <c:barDir val="col"/>
        <c:grouping val="clustered"/>
        <c:varyColors val="0"/>
        <c:ser>
          <c:idx val="2"/>
          <c:order val="0"/>
          <c:tx>
            <c:strRef>
              <c:f>'Chart Info'!$B$2</c:f>
              <c:strCache>
                <c:ptCount val="1"/>
                <c:pt idx="0">
                  <c:v>% of Employment</c:v>
                </c:pt>
              </c:strCache>
            </c:strRef>
          </c:tx>
          <c:spPr>
            <a:solidFill>
              <a:srgbClr val="92D050"/>
            </a:solidFill>
            <a:ln w="38100" cmpd="sng">
              <a:noFill/>
            </a:ln>
          </c:spPr>
          <c:invertIfNegative val="0"/>
          <c:dPt>
            <c:idx val="5"/>
            <c:invertIfNegative val="0"/>
            <c:bubble3D val="0"/>
            <c:spPr>
              <a:solidFill>
                <a:srgbClr val="FF0000"/>
              </a:solidFill>
              <a:ln w="38100" cmpd="sng">
                <a:noFill/>
              </a:ln>
            </c:spPr>
            <c:extLst xmlns:c16r2="http://schemas.microsoft.com/office/drawing/2015/06/chart">
              <c:ext xmlns:c16="http://schemas.microsoft.com/office/drawing/2014/chart" uri="{C3380CC4-5D6E-409C-BE32-E72D297353CC}">
                <c16:uniqueId val="{00000001-A585-4CAA-80DE-6DB596A120C9}"/>
              </c:ext>
            </c:extLst>
          </c:dPt>
          <c:dPt>
            <c:idx val="6"/>
            <c:invertIfNegative val="0"/>
            <c:bubble3D val="0"/>
            <c:spPr>
              <a:solidFill>
                <a:srgbClr val="FF0000"/>
              </a:solidFill>
              <a:ln w="38100" cmpd="sng">
                <a:noFill/>
              </a:ln>
            </c:spPr>
            <c:extLst xmlns:c16r2="http://schemas.microsoft.com/office/drawing/2015/06/chart">
              <c:ext xmlns:c16="http://schemas.microsoft.com/office/drawing/2014/chart" uri="{C3380CC4-5D6E-409C-BE32-E72D297353CC}">
                <c16:uniqueId val="{00000003-A585-4CAA-80DE-6DB596A120C9}"/>
              </c:ext>
            </c:extLst>
          </c:dPt>
          <c:dPt>
            <c:idx val="7"/>
            <c:invertIfNegative val="0"/>
            <c:bubble3D val="0"/>
            <c:spPr>
              <a:solidFill>
                <a:srgbClr val="FF0000"/>
              </a:solidFill>
              <a:ln w="38100" cmpd="sng">
                <a:noFill/>
              </a:ln>
            </c:spPr>
            <c:extLst xmlns:c16r2="http://schemas.microsoft.com/office/drawing/2015/06/chart">
              <c:ext xmlns:c16="http://schemas.microsoft.com/office/drawing/2014/chart" uri="{C3380CC4-5D6E-409C-BE32-E72D297353CC}">
                <c16:uniqueId val="{00000005-A585-4CAA-80DE-6DB596A120C9}"/>
              </c:ext>
            </c:extLst>
          </c:dPt>
          <c:dPt>
            <c:idx val="8"/>
            <c:invertIfNegative val="0"/>
            <c:bubble3D val="0"/>
            <c:spPr>
              <a:solidFill>
                <a:srgbClr val="FF0000"/>
              </a:solidFill>
              <a:ln w="38100" cmpd="sng">
                <a:noFill/>
              </a:ln>
            </c:spPr>
            <c:extLst xmlns:c16r2="http://schemas.microsoft.com/office/drawing/2015/06/chart">
              <c:ext xmlns:c16="http://schemas.microsoft.com/office/drawing/2014/chart" uri="{C3380CC4-5D6E-409C-BE32-E72D297353CC}">
                <c16:uniqueId val="{00000007-A585-4CAA-80DE-6DB596A120C9}"/>
              </c:ext>
            </c:extLst>
          </c:dPt>
          <c:dLbls>
            <c:spPr>
              <a:noFill/>
              <a:ln>
                <a:noFill/>
              </a:ln>
              <a:effectLst/>
            </c:spPr>
            <c:txPr>
              <a:bodyPr/>
              <a:lstStyle/>
              <a:p>
                <a:pPr>
                  <a:defRPr sz="1600" b="1">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 Info'!$A$3:$A$11</c:f>
              <c:strCache>
                <c:ptCount val="9"/>
                <c:pt idx="0">
                  <c:v>1 to 4</c:v>
                </c:pt>
                <c:pt idx="1">
                  <c:v>5 to 9</c:v>
                </c:pt>
                <c:pt idx="2">
                  <c:v>10 to 19</c:v>
                </c:pt>
                <c:pt idx="3">
                  <c:v>20 to 49</c:v>
                </c:pt>
                <c:pt idx="4">
                  <c:v>50 to 99</c:v>
                </c:pt>
                <c:pt idx="5">
                  <c:v>100 to 249</c:v>
                </c:pt>
                <c:pt idx="6">
                  <c:v>250 to 499</c:v>
                </c:pt>
                <c:pt idx="7">
                  <c:v>500 to 999</c:v>
                </c:pt>
                <c:pt idx="8">
                  <c:v>1,000 and up</c:v>
                </c:pt>
              </c:strCache>
            </c:strRef>
          </c:cat>
          <c:val>
            <c:numRef>
              <c:f>'Chart Info'!$B$3:$B$11</c:f>
              <c:numCache>
                <c:formatCode>#,##0.00</c:formatCode>
                <c:ptCount val="9"/>
                <c:pt idx="0">
                  <c:v>11.614477073827709</c:v>
                </c:pt>
                <c:pt idx="1">
                  <c:v>11.739238112167097</c:v>
                </c:pt>
                <c:pt idx="2">
                  <c:v>14.156699597855363</c:v>
                </c:pt>
                <c:pt idx="3">
                  <c:v>20.039159254403003</c:v>
                </c:pt>
                <c:pt idx="4">
                  <c:v>13.50909394126711</c:v>
                </c:pt>
                <c:pt idx="5">
                  <c:v>13.621838241388643</c:v>
                </c:pt>
                <c:pt idx="6">
                  <c:v>6.5137877923920398</c:v>
                </c:pt>
                <c:pt idx="7">
                  <c:v>3.89357297572053</c:v>
                </c:pt>
                <c:pt idx="8">
                  <c:v>4.9121330109785051</c:v>
                </c:pt>
              </c:numCache>
            </c:numRef>
          </c:val>
          <c:extLst xmlns:c16r2="http://schemas.microsoft.com/office/drawing/2015/06/chart">
            <c:ext xmlns:c16="http://schemas.microsoft.com/office/drawing/2014/chart" uri="{C3380CC4-5D6E-409C-BE32-E72D297353CC}">
              <c16:uniqueId val="{00000008-A585-4CAA-80DE-6DB596A120C9}"/>
            </c:ext>
          </c:extLst>
        </c:ser>
        <c:dLbls>
          <c:showLegendKey val="0"/>
          <c:showVal val="0"/>
          <c:showCatName val="0"/>
          <c:showSerName val="0"/>
          <c:showPercent val="0"/>
          <c:showBubbleSize val="0"/>
        </c:dLbls>
        <c:gapWidth val="150"/>
        <c:axId val="56394496"/>
        <c:axId val="56396032"/>
      </c:barChart>
      <c:catAx>
        <c:axId val="56394496"/>
        <c:scaling>
          <c:orientation val="minMax"/>
        </c:scaling>
        <c:delete val="0"/>
        <c:axPos val="b"/>
        <c:numFmt formatCode="\'yy" sourceLinked="0"/>
        <c:majorTickMark val="none"/>
        <c:minorTickMark val="none"/>
        <c:tickLblPos val="low"/>
        <c:spPr>
          <a:ln w="38034">
            <a:solidFill>
              <a:srgbClr val="838383">
                <a:lumMod val="50000"/>
              </a:srgbClr>
            </a:solidFill>
            <a:prstDash val="solid"/>
          </a:ln>
        </c:spPr>
        <c:txPr>
          <a:bodyPr rot="-5400000" vert="horz"/>
          <a:lstStyle/>
          <a:p>
            <a:pPr>
              <a:defRPr sz="1200" b="1">
                <a:latin typeface="Arial" panose="020B0604020202020204" pitchFamily="34" charset="0"/>
                <a:cs typeface="Arial" panose="020B0604020202020204" pitchFamily="34" charset="0"/>
              </a:defRPr>
            </a:pPr>
            <a:endParaRPr lang="en-US"/>
          </a:p>
        </c:txPr>
        <c:crossAx val="56396032"/>
        <c:crosses val="autoZero"/>
        <c:auto val="0"/>
        <c:lblAlgn val="ctr"/>
        <c:lblOffset val="100"/>
        <c:noMultiLvlLbl val="0"/>
      </c:catAx>
      <c:valAx>
        <c:axId val="56396032"/>
        <c:scaling>
          <c:orientation val="minMax"/>
          <c:max val="22"/>
          <c:min val="0"/>
        </c:scaling>
        <c:delete val="0"/>
        <c:axPos val="l"/>
        <c:numFmt formatCode="#,##0" sourceLinked="0"/>
        <c:majorTickMark val="none"/>
        <c:minorTickMark val="none"/>
        <c:tickLblPos val="nextTo"/>
        <c:spPr>
          <a:ln w="31750">
            <a:solidFill>
              <a:srgbClr val="838383">
                <a:lumMod val="50000"/>
              </a:srgbClr>
            </a:solidFill>
            <a:prstDash val="solid"/>
          </a:ln>
        </c:spPr>
        <c:txPr>
          <a:bodyPr rot="0" vert="horz"/>
          <a:lstStyle/>
          <a:p>
            <a:pPr>
              <a:defRPr sz="1400" b="1">
                <a:latin typeface="Arial" panose="020B0604020202020204" pitchFamily="34" charset="0"/>
                <a:cs typeface="Arial" panose="020B0604020202020204" pitchFamily="34" charset="0"/>
              </a:defRPr>
            </a:pPr>
            <a:endParaRPr lang="en-US"/>
          </a:p>
        </c:txPr>
        <c:crossAx val="56394496"/>
        <c:crosses val="autoZero"/>
        <c:crossBetween val="between"/>
        <c:majorUnit val="2"/>
        <c:minorUnit val="0.1"/>
      </c:valAx>
      <c:spPr>
        <a:noFill/>
        <a:ln w="22225">
          <a:solidFill>
            <a:srgbClr val="838383">
              <a:lumMod val="50000"/>
            </a:srgbClr>
          </a:solidFill>
          <a:prstDash val="solid"/>
        </a:ln>
      </c:spPr>
    </c:plotArea>
    <c:plotVisOnly val="1"/>
    <c:dispBlanksAs val="gap"/>
    <c:showDLblsOverMax val="0"/>
  </c:chart>
  <c:spPr>
    <a:noFill/>
    <a:ln>
      <a:noFill/>
    </a:ln>
  </c:spPr>
  <c:txPr>
    <a:bodyPr/>
    <a:lstStyle/>
    <a:p>
      <a:pPr>
        <a:defRPr sz="998" b="0" i="0" u="none" strike="noStrike" baseline="0">
          <a:solidFill>
            <a:schemeClr val="tx1"/>
          </a:solidFill>
          <a:latin typeface="Verdana" pitchFamily="34" charset="0"/>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82031761955228E-2"/>
          <c:y val="2.2905111940160816E-2"/>
          <c:w val="0.90766545094830209"/>
          <c:h val="0.73854306199791142"/>
        </c:manualLayout>
      </c:layout>
      <c:barChart>
        <c:barDir val="col"/>
        <c:grouping val="clustered"/>
        <c:varyColors val="0"/>
        <c:ser>
          <c:idx val="2"/>
          <c:order val="0"/>
          <c:tx>
            <c:strRef>
              <c:f>'Chart Info'!$B$2</c:f>
              <c:strCache>
                <c:ptCount val="1"/>
                <c:pt idx="0">
                  <c:v>% of Firms</c:v>
                </c:pt>
              </c:strCache>
            </c:strRef>
          </c:tx>
          <c:spPr>
            <a:solidFill>
              <a:srgbClr val="92D050"/>
            </a:solidFill>
            <a:ln w="38100" cmpd="sng">
              <a:noFill/>
            </a:ln>
          </c:spPr>
          <c:invertIfNegative val="0"/>
          <c:dPt>
            <c:idx val="5"/>
            <c:invertIfNegative val="0"/>
            <c:bubble3D val="0"/>
            <c:spPr>
              <a:solidFill>
                <a:srgbClr val="FF0000"/>
              </a:solidFill>
              <a:ln w="38100" cmpd="sng">
                <a:noFill/>
              </a:ln>
            </c:spPr>
            <c:extLst xmlns:c16r2="http://schemas.microsoft.com/office/drawing/2015/06/chart">
              <c:ext xmlns:c16="http://schemas.microsoft.com/office/drawing/2014/chart" uri="{C3380CC4-5D6E-409C-BE32-E72D297353CC}">
                <c16:uniqueId val="{00000001-253F-4946-AF17-7265B56076F7}"/>
              </c:ext>
            </c:extLst>
          </c:dPt>
          <c:dLbls>
            <c:dLbl>
              <c:idx val="0"/>
              <c:layout>
                <c:manualLayout>
                  <c:x val="-2.2660299538827221E-3"/>
                  <c:y val="6.10215207725598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53F-4946-AF17-7265B56076F7}"/>
                </c:ext>
              </c:extLst>
            </c:dLbl>
            <c:spPr>
              <a:noFill/>
              <a:ln>
                <a:noFill/>
              </a:ln>
              <a:effectLst/>
            </c:spPr>
            <c:txPr>
              <a:bodyPr/>
              <a:lstStyle/>
              <a:p>
                <a:pPr>
                  <a:defRPr sz="1600" b="1">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 Info'!$A$3:$A$11</c:f>
              <c:strCache>
                <c:ptCount val="9"/>
                <c:pt idx="0">
                  <c:v>1 to 4</c:v>
                </c:pt>
                <c:pt idx="1">
                  <c:v>5 to 9</c:v>
                </c:pt>
                <c:pt idx="2">
                  <c:v>10 to 19</c:v>
                </c:pt>
                <c:pt idx="3">
                  <c:v>20 to 49</c:v>
                </c:pt>
                <c:pt idx="4">
                  <c:v>50 to 99</c:v>
                </c:pt>
                <c:pt idx="5">
                  <c:v>100 to 249</c:v>
                </c:pt>
                <c:pt idx="6">
                  <c:v>250 to 499</c:v>
                </c:pt>
                <c:pt idx="7">
                  <c:v>500 to 999</c:v>
                </c:pt>
                <c:pt idx="8">
                  <c:v>1,000 and up</c:v>
                </c:pt>
              </c:strCache>
            </c:strRef>
          </c:cat>
          <c:val>
            <c:numRef>
              <c:f>'Chart Info'!$B$3:$B$11</c:f>
              <c:numCache>
                <c:formatCode>#,##0.00</c:formatCode>
                <c:ptCount val="9"/>
                <c:pt idx="0">
                  <c:v>66.27822799279005</c:v>
                </c:pt>
                <c:pt idx="1">
                  <c:v>15.764738639194595</c:v>
                </c:pt>
                <c:pt idx="2">
                  <c:v>9.2816424625214324</c:v>
                </c:pt>
                <c:pt idx="3">
                  <c:v>5.882120195196296</c:v>
                </c:pt>
                <c:pt idx="4">
                  <c:v>1.7432846319553335</c:v>
                </c:pt>
                <c:pt idx="5">
                  <c:v>0.80643034042116679</c:v>
                </c:pt>
                <c:pt idx="6">
                  <c:v>0.17087003033455941</c:v>
                </c:pt>
                <c:pt idx="7">
                  <c:v>5.1729949149313441E-2</c:v>
                </c:pt>
                <c:pt idx="8">
                  <c:v>2.0955758437257287E-2</c:v>
                </c:pt>
              </c:numCache>
            </c:numRef>
          </c:val>
          <c:extLst xmlns:c16r2="http://schemas.microsoft.com/office/drawing/2015/06/chart">
            <c:ext xmlns:c16="http://schemas.microsoft.com/office/drawing/2014/chart" uri="{C3380CC4-5D6E-409C-BE32-E72D297353CC}">
              <c16:uniqueId val="{00000003-253F-4946-AF17-7265B56076F7}"/>
            </c:ext>
          </c:extLst>
        </c:ser>
        <c:dLbls>
          <c:showLegendKey val="0"/>
          <c:showVal val="0"/>
          <c:showCatName val="0"/>
          <c:showSerName val="0"/>
          <c:showPercent val="0"/>
          <c:showBubbleSize val="0"/>
        </c:dLbls>
        <c:gapWidth val="150"/>
        <c:axId val="56343936"/>
        <c:axId val="68502656"/>
      </c:barChart>
      <c:catAx>
        <c:axId val="56343936"/>
        <c:scaling>
          <c:orientation val="minMax"/>
        </c:scaling>
        <c:delete val="0"/>
        <c:axPos val="b"/>
        <c:numFmt formatCode="\'yy" sourceLinked="0"/>
        <c:majorTickMark val="none"/>
        <c:minorTickMark val="none"/>
        <c:tickLblPos val="low"/>
        <c:spPr>
          <a:ln w="38034">
            <a:solidFill>
              <a:srgbClr val="838383">
                <a:lumMod val="50000"/>
              </a:srgbClr>
            </a:solidFill>
            <a:prstDash val="solid"/>
          </a:ln>
        </c:spPr>
        <c:txPr>
          <a:bodyPr rot="-5400000" vert="horz"/>
          <a:lstStyle/>
          <a:p>
            <a:pPr>
              <a:defRPr sz="1200" b="1">
                <a:latin typeface="Arial" panose="020B0604020202020204" pitchFamily="34" charset="0"/>
                <a:cs typeface="Arial" panose="020B0604020202020204" pitchFamily="34" charset="0"/>
              </a:defRPr>
            </a:pPr>
            <a:endParaRPr lang="en-US"/>
          </a:p>
        </c:txPr>
        <c:crossAx val="68502656"/>
        <c:crosses val="autoZero"/>
        <c:auto val="0"/>
        <c:lblAlgn val="ctr"/>
        <c:lblOffset val="100"/>
        <c:noMultiLvlLbl val="0"/>
      </c:catAx>
      <c:valAx>
        <c:axId val="68502656"/>
        <c:scaling>
          <c:orientation val="minMax"/>
          <c:max val="70"/>
          <c:min val="0"/>
        </c:scaling>
        <c:delete val="0"/>
        <c:axPos val="l"/>
        <c:numFmt formatCode="#,##0" sourceLinked="0"/>
        <c:majorTickMark val="none"/>
        <c:minorTickMark val="none"/>
        <c:tickLblPos val="nextTo"/>
        <c:spPr>
          <a:ln w="31750">
            <a:solidFill>
              <a:srgbClr val="838383">
                <a:lumMod val="50000"/>
              </a:srgbClr>
            </a:solidFill>
            <a:prstDash val="solid"/>
          </a:ln>
        </c:spPr>
        <c:txPr>
          <a:bodyPr rot="0" vert="horz"/>
          <a:lstStyle/>
          <a:p>
            <a:pPr>
              <a:defRPr sz="1400" b="1">
                <a:latin typeface="Arial" panose="020B0604020202020204" pitchFamily="34" charset="0"/>
                <a:cs typeface="Arial" panose="020B0604020202020204" pitchFamily="34" charset="0"/>
              </a:defRPr>
            </a:pPr>
            <a:endParaRPr lang="en-US"/>
          </a:p>
        </c:txPr>
        <c:crossAx val="56343936"/>
        <c:crosses val="autoZero"/>
        <c:crossBetween val="between"/>
        <c:majorUnit val="5"/>
        <c:minorUnit val="0.1"/>
      </c:valAx>
      <c:spPr>
        <a:noFill/>
        <a:ln w="22225">
          <a:solidFill>
            <a:srgbClr val="838383">
              <a:lumMod val="50000"/>
            </a:srgbClr>
          </a:solidFill>
          <a:prstDash val="solid"/>
        </a:ln>
      </c:spPr>
    </c:plotArea>
    <c:plotVisOnly val="1"/>
    <c:dispBlanksAs val="gap"/>
    <c:showDLblsOverMax val="0"/>
  </c:chart>
  <c:spPr>
    <a:noFill/>
    <a:ln>
      <a:noFill/>
    </a:ln>
  </c:spPr>
  <c:txPr>
    <a:bodyPr/>
    <a:lstStyle/>
    <a:p>
      <a:pPr>
        <a:defRPr sz="998" b="0" i="0" u="none" strike="noStrike" baseline="0">
          <a:solidFill>
            <a:schemeClr val="tx1"/>
          </a:solidFill>
          <a:latin typeface="Verdana" pitchFamily="34" charset="0"/>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0.04671</cdr:x>
      <cdr:y>0.02205</cdr:y>
    </cdr:from>
    <cdr:to>
      <cdr:x>0.24345</cdr:x>
      <cdr:y>0.06882</cdr:y>
    </cdr:to>
    <cdr:sp macro="" textlink="">
      <cdr:nvSpPr>
        <cdr:cNvPr id="3" name="TextBox 6"/>
        <cdr:cNvSpPr txBox="1">
          <a:spLocks xmlns:a="http://schemas.openxmlformats.org/drawingml/2006/main" noChangeArrowheads="1"/>
        </cdr:cNvSpPr>
      </cdr:nvSpPr>
      <cdr:spPr bwMode="auto">
        <a:xfrm xmlns:a="http://schemas.openxmlformats.org/drawingml/2006/main">
          <a:off x="490855" y="130591"/>
          <a:ext cx="2067455"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200" b="1" dirty="0">
              <a:solidFill>
                <a:srgbClr val="000000"/>
              </a:solidFill>
              <a:latin typeface="+mj-lt"/>
            </a:rPr>
            <a:t>Spending in $ Billions</a:t>
          </a:r>
        </a:p>
      </cdr:txBody>
    </cdr:sp>
  </cdr:relSizeAnchor>
  <cdr:relSizeAnchor xmlns:cdr="http://schemas.openxmlformats.org/drawingml/2006/chartDrawing">
    <cdr:from>
      <cdr:x>0.04911</cdr:x>
      <cdr:y>0.89903</cdr:y>
    </cdr:from>
    <cdr:to>
      <cdr:x>0.95089</cdr:x>
      <cdr:y>0.96772</cdr:y>
    </cdr:to>
    <cdr:sp macro="" textlink="">
      <cdr:nvSpPr>
        <cdr:cNvPr id="8" name="TextBox 7"/>
        <cdr:cNvSpPr txBox="1"/>
      </cdr:nvSpPr>
      <cdr:spPr>
        <a:xfrm xmlns:a="http://schemas.openxmlformats.org/drawingml/2006/main">
          <a:off x="516026" y="5324475"/>
          <a:ext cx="9476514" cy="406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mn-lt"/>
            </a:rPr>
            <a:t>Source:  </a:t>
          </a:r>
          <a:r>
            <a:rPr lang="en-US" b="1" dirty="0">
              <a:latin typeface="+mn-lt"/>
            </a:rPr>
            <a:t>History – U.S. Census Bureau and Bureau of Labor Statistics (BLS);  Employment Demand and Forecast – Markstein Advisors</a:t>
          </a:r>
          <a:endParaRPr lang="en-US" sz="1100" b="1" dirty="0">
            <a:latin typeface="+mn-lt"/>
          </a:endParaRPr>
        </a:p>
      </cdr:txBody>
    </cdr:sp>
  </cdr:relSizeAnchor>
  <cdr:relSizeAnchor xmlns:cdr="http://schemas.openxmlformats.org/drawingml/2006/chartDrawing">
    <cdr:from>
      <cdr:x>0.72142</cdr:x>
      <cdr:y>0.026</cdr:y>
    </cdr:from>
    <cdr:to>
      <cdr:x>0.94861</cdr:x>
      <cdr:y>0.07277</cdr:y>
    </cdr:to>
    <cdr:sp macro="" textlink="">
      <cdr:nvSpPr>
        <cdr:cNvPr id="4" name="TextBox 6"/>
        <cdr:cNvSpPr txBox="1">
          <a:spLocks xmlns:a="http://schemas.openxmlformats.org/drawingml/2006/main" noChangeArrowheads="1"/>
        </cdr:cNvSpPr>
      </cdr:nvSpPr>
      <cdr:spPr bwMode="auto">
        <a:xfrm xmlns:a="http://schemas.openxmlformats.org/drawingml/2006/main">
          <a:off x="7581099" y="153985"/>
          <a:ext cx="2387432" cy="2769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srgbClr val="000000"/>
              </a:solidFill>
              <a:latin typeface="+mj-lt"/>
            </a:rPr>
            <a:t>Employment in Thousands</a:t>
          </a:r>
        </a:p>
      </cdr:txBody>
    </cdr:sp>
  </cdr:relSizeAnchor>
  <cdr:relSizeAnchor xmlns:cdr="http://schemas.openxmlformats.org/drawingml/2006/chartDrawing">
    <cdr:from>
      <cdr:x>0.71754</cdr:x>
      <cdr:y>0.34586</cdr:y>
    </cdr:from>
    <cdr:to>
      <cdr:x>0.90763</cdr:x>
      <cdr:y>0.44386</cdr:y>
    </cdr:to>
    <cdr:sp macro="" textlink="">
      <cdr:nvSpPr>
        <cdr:cNvPr id="2" name="TextBox 1"/>
        <cdr:cNvSpPr txBox="1"/>
      </cdr:nvSpPr>
      <cdr:spPr>
        <a:xfrm xmlns:a="http://schemas.openxmlformats.org/drawingml/2006/main">
          <a:off x="7540283" y="1985951"/>
          <a:ext cx="1997613" cy="5627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0.73762</cdr:x>
      <cdr:y>0.33606</cdr:y>
    </cdr:from>
    <cdr:to>
      <cdr:x>0.91165</cdr:x>
      <cdr:y>0.43896</cdr:y>
    </cdr:to>
    <cdr:sp macro="" textlink="">
      <cdr:nvSpPr>
        <cdr:cNvPr id="9" name="TextBox 8"/>
        <cdr:cNvSpPr txBox="1"/>
      </cdr:nvSpPr>
      <cdr:spPr>
        <a:xfrm xmlns:a="http://schemas.openxmlformats.org/drawingml/2006/main">
          <a:off x="7751299" y="1929681"/>
          <a:ext cx="1828800" cy="590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0.70166</cdr:x>
      <cdr:y>0.07987</cdr:y>
    </cdr:from>
    <cdr:to>
      <cdr:x>1</cdr:x>
      <cdr:y>0.35647</cdr:y>
    </cdr:to>
    <cdr:sp macro="" textlink="">
      <cdr:nvSpPr>
        <cdr:cNvPr id="3" name="TextBox 2"/>
        <cdr:cNvSpPr txBox="1"/>
      </cdr:nvSpPr>
      <cdr:spPr>
        <a:xfrm xmlns:a="http://schemas.openxmlformats.org/drawingml/2006/main">
          <a:off x="5900223" y="342900"/>
          <a:ext cx="2508739" cy="1187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In 2012, firms employing fewer than 100 employees accounted for two-thirds of the value of construction work (67%)</a:t>
          </a:r>
        </a:p>
      </cdr:txBody>
    </cdr:sp>
  </cdr:relSizeAnchor>
  <cdr:relSizeAnchor xmlns:cdr="http://schemas.openxmlformats.org/drawingml/2006/chartDrawing">
    <cdr:from>
      <cdr:x>0.003</cdr:x>
      <cdr:y>0</cdr:y>
    </cdr:from>
    <cdr:to>
      <cdr:x>0.0396</cdr:x>
      <cdr:y>0.82821</cdr:y>
    </cdr:to>
    <cdr:sp macro="" textlink="">
      <cdr:nvSpPr>
        <cdr:cNvPr id="4" name="Text Box 4"/>
        <cdr:cNvSpPr txBox="1">
          <a:spLocks xmlns:a="http://schemas.openxmlformats.org/drawingml/2006/main" noChangeArrowheads="1"/>
        </cdr:cNvSpPr>
      </cdr:nvSpPr>
      <cdr:spPr bwMode="auto">
        <a:xfrm xmlns:a="http://schemas.openxmlformats.org/drawingml/2006/main" rot="16200000">
          <a:off x="-1598635" y="1623852"/>
          <a:ext cx="3555469" cy="3077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29" tIns="45715" rIns="91429" bIns="45715">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fontAlgn="base">
            <a:spcBef>
              <a:spcPct val="50000"/>
            </a:spcBef>
            <a:spcAft>
              <a:spcPct val="0"/>
            </a:spcAft>
          </a:pPr>
          <a:r>
            <a:rPr lang="en-US" sz="1400" b="1" dirty="0">
              <a:solidFill>
                <a:srgbClr val="000000"/>
              </a:solidFill>
              <a:latin typeface="Arial" panose="020B0604020202020204" pitchFamily="34" charset="0"/>
              <a:cs typeface="Arial" panose="020B0604020202020204" pitchFamily="34" charset="0"/>
            </a:rPr>
            <a:t>Percent of Value of Construction Work</a:t>
          </a:r>
        </a:p>
      </cdr:txBody>
    </cdr:sp>
  </cdr:relSizeAnchor>
</c:userShapes>
</file>

<file path=ppt/drawings/drawing3.xml><?xml version="1.0" encoding="utf-8"?>
<c:userShapes xmlns:c="http://schemas.openxmlformats.org/drawingml/2006/chart">
  <cdr:relSizeAnchor xmlns:cdr="http://schemas.openxmlformats.org/drawingml/2006/chartDrawing">
    <cdr:from>
      <cdr:x>0.00173</cdr:x>
      <cdr:y>0</cdr:y>
    </cdr:from>
    <cdr:to>
      <cdr:x>0.03833</cdr:x>
      <cdr:y>0.81614</cdr:y>
    </cdr:to>
    <cdr:sp macro="" textlink="">
      <cdr:nvSpPr>
        <cdr:cNvPr id="2" name="Text Box 4"/>
        <cdr:cNvSpPr txBox="1">
          <a:spLocks xmlns:a="http://schemas.openxmlformats.org/drawingml/2006/main" noChangeArrowheads="1"/>
        </cdr:cNvSpPr>
      </cdr:nvSpPr>
      <cdr:spPr bwMode="auto">
        <a:xfrm xmlns:a="http://schemas.openxmlformats.org/drawingml/2006/main" rot="16200000">
          <a:off x="-1583411" y="1597939"/>
          <a:ext cx="3503643" cy="3077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29" tIns="45715" rIns="91429" bIns="45715">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45" algn="l" rtl="0" fontAlgn="base">
            <a:spcBef>
              <a:spcPct val="0"/>
            </a:spcBef>
            <a:spcAft>
              <a:spcPct val="0"/>
            </a:spcAft>
            <a:defRPr kern="1200">
              <a:solidFill>
                <a:schemeClr val="tx1"/>
              </a:solidFill>
              <a:latin typeface="Arial" charset="0"/>
              <a:ea typeface="+mn-ea"/>
              <a:cs typeface="+mn-cs"/>
            </a:defRPr>
          </a:lvl2pPr>
          <a:lvl3pPr marL="914290" algn="l" rtl="0" fontAlgn="base">
            <a:spcBef>
              <a:spcPct val="0"/>
            </a:spcBef>
            <a:spcAft>
              <a:spcPct val="0"/>
            </a:spcAft>
            <a:defRPr kern="1200">
              <a:solidFill>
                <a:schemeClr val="tx1"/>
              </a:solidFill>
              <a:latin typeface="Arial" charset="0"/>
              <a:ea typeface="+mn-ea"/>
              <a:cs typeface="+mn-cs"/>
            </a:defRPr>
          </a:lvl3pPr>
          <a:lvl4pPr marL="1371435" algn="l" rtl="0" fontAlgn="base">
            <a:spcBef>
              <a:spcPct val="0"/>
            </a:spcBef>
            <a:spcAft>
              <a:spcPct val="0"/>
            </a:spcAft>
            <a:defRPr kern="1200">
              <a:solidFill>
                <a:schemeClr val="tx1"/>
              </a:solidFill>
              <a:latin typeface="Arial" charset="0"/>
              <a:ea typeface="+mn-ea"/>
              <a:cs typeface="+mn-cs"/>
            </a:defRPr>
          </a:lvl4pPr>
          <a:lvl5pPr marL="1828581" algn="l" rtl="0" fontAlgn="base">
            <a:spcBef>
              <a:spcPct val="0"/>
            </a:spcBef>
            <a:spcAft>
              <a:spcPct val="0"/>
            </a:spcAft>
            <a:defRPr kern="1200">
              <a:solidFill>
                <a:schemeClr val="tx1"/>
              </a:solidFill>
              <a:latin typeface="Arial" charset="0"/>
              <a:ea typeface="+mn-ea"/>
              <a:cs typeface="+mn-cs"/>
            </a:defRPr>
          </a:lvl5pPr>
          <a:lvl6pPr marL="2285726" algn="l" defTabSz="914290" rtl="0" eaLnBrk="1" latinLnBrk="0" hangingPunct="1">
            <a:defRPr kern="1200">
              <a:solidFill>
                <a:schemeClr val="tx1"/>
              </a:solidFill>
              <a:latin typeface="Arial" charset="0"/>
              <a:ea typeface="+mn-ea"/>
              <a:cs typeface="+mn-cs"/>
            </a:defRPr>
          </a:lvl6pPr>
          <a:lvl7pPr marL="2742871" algn="l" defTabSz="914290" rtl="0" eaLnBrk="1" latinLnBrk="0" hangingPunct="1">
            <a:defRPr kern="1200">
              <a:solidFill>
                <a:schemeClr val="tx1"/>
              </a:solidFill>
              <a:latin typeface="Arial" charset="0"/>
              <a:ea typeface="+mn-ea"/>
              <a:cs typeface="+mn-cs"/>
            </a:defRPr>
          </a:lvl7pPr>
          <a:lvl8pPr marL="3200016" algn="l" defTabSz="914290" rtl="0" eaLnBrk="1" latinLnBrk="0" hangingPunct="1">
            <a:defRPr kern="1200">
              <a:solidFill>
                <a:schemeClr val="tx1"/>
              </a:solidFill>
              <a:latin typeface="Arial" charset="0"/>
              <a:ea typeface="+mn-ea"/>
              <a:cs typeface="+mn-cs"/>
            </a:defRPr>
          </a:lvl8pPr>
          <a:lvl9pPr marL="3657161" algn="l" defTabSz="914290" rtl="0" eaLnBrk="1" latinLnBrk="0" hangingPunct="1">
            <a:defRPr kern="1200">
              <a:solidFill>
                <a:schemeClr val="tx1"/>
              </a:solidFill>
              <a:latin typeface="Arial" charset="0"/>
              <a:ea typeface="+mn-ea"/>
              <a:cs typeface="+mn-cs"/>
            </a:defRPr>
          </a:lvl9pPr>
        </a:lstStyle>
        <a:p xmlns:a="http://schemas.openxmlformats.org/drawingml/2006/main">
          <a:pPr algn="l" rtl="0" fontAlgn="base">
            <a:spcBef>
              <a:spcPct val="50000"/>
            </a:spcBef>
            <a:spcAft>
              <a:spcPct val="0"/>
            </a:spcAft>
          </a:pPr>
          <a:r>
            <a:rPr lang="en-US" sz="1400" b="1" dirty="0">
              <a:solidFill>
                <a:srgbClr val="000000"/>
              </a:solidFill>
              <a:latin typeface="Arial" panose="020B0604020202020204" pitchFamily="34" charset="0"/>
              <a:cs typeface="Arial" panose="020B0604020202020204" pitchFamily="34" charset="0"/>
            </a:rPr>
            <a:t>Percent of Construction Employment </a:t>
          </a:r>
        </a:p>
      </cdr:txBody>
    </cdr:sp>
  </cdr:relSizeAnchor>
  <cdr:relSizeAnchor xmlns:cdr="http://schemas.openxmlformats.org/drawingml/2006/chartDrawing">
    <cdr:from>
      <cdr:x>0.70166</cdr:x>
      <cdr:y>0.07062</cdr:y>
    </cdr:from>
    <cdr:to>
      <cdr:x>0.96178</cdr:x>
      <cdr:y>0.47887</cdr:y>
    </cdr:to>
    <cdr:sp macro="" textlink="">
      <cdr:nvSpPr>
        <cdr:cNvPr id="3" name="TextBox 2"/>
        <cdr:cNvSpPr txBox="1"/>
      </cdr:nvSpPr>
      <cdr:spPr>
        <a:xfrm xmlns:a="http://schemas.openxmlformats.org/drawingml/2006/main">
          <a:off x="5900224" y="303190"/>
          <a:ext cx="2187348" cy="1752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In 2015, firms employing fewer than 100 employees accounted for over two-thirds of construction employment  (71%)</a:t>
          </a:r>
        </a:p>
      </cdr:txBody>
    </cdr:sp>
  </cdr:relSizeAnchor>
</c:userShapes>
</file>

<file path=ppt/drawings/drawing4.xml><?xml version="1.0" encoding="utf-8"?>
<c:userShapes xmlns:c="http://schemas.openxmlformats.org/drawingml/2006/chart">
  <cdr:relSizeAnchor xmlns:cdr="http://schemas.openxmlformats.org/drawingml/2006/chartDrawing">
    <cdr:from>
      <cdr:x>0.00731</cdr:x>
      <cdr:y>0.07983</cdr:y>
    </cdr:from>
    <cdr:to>
      <cdr:x>0.03631</cdr:x>
      <cdr:y>0.72971</cdr:y>
    </cdr:to>
    <cdr:sp macro="" textlink="">
      <cdr:nvSpPr>
        <cdr:cNvPr id="2" name="Text Box 4"/>
        <cdr:cNvSpPr txBox="1">
          <a:spLocks xmlns:a="http://schemas.openxmlformats.org/drawingml/2006/main" noChangeArrowheads="1"/>
        </cdr:cNvSpPr>
      </cdr:nvSpPr>
      <cdr:spPr bwMode="auto">
        <a:xfrm xmlns:a="http://schemas.openxmlformats.org/drawingml/2006/main" rot="16200000">
          <a:off x="-1225519" y="1633073"/>
          <a:ext cx="2817843" cy="243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29" tIns="45715" rIns="91429" bIns="45715">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45" algn="l" rtl="0" fontAlgn="base">
            <a:spcBef>
              <a:spcPct val="0"/>
            </a:spcBef>
            <a:spcAft>
              <a:spcPct val="0"/>
            </a:spcAft>
            <a:defRPr kern="1200">
              <a:solidFill>
                <a:schemeClr val="tx1"/>
              </a:solidFill>
              <a:latin typeface="Arial" charset="0"/>
              <a:ea typeface="+mn-ea"/>
              <a:cs typeface="+mn-cs"/>
            </a:defRPr>
          </a:lvl2pPr>
          <a:lvl3pPr marL="914290" algn="l" rtl="0" fontAlgn="base">
            <a:spcBef>
              <a:spcPct val="0"/>
            </a:spcBef>
            <a:spcAft>
              <a:spcPct val="0"/>
            </a:spcAft>
            <a:defRPr kern="1200">
              <a:solidFill>
                <a:schemeClr val="tx1"/>
              </a:solidFill>
              <a:latin typeface="Arial" charset="0"/>
              <a:ea typeface="+mn-ea"/>
              <a:cs typeface="+mn-cs"/>
            </a:defRPr>
          </a:lvl3pPr>
          <a:lvl4pPr marL="1371435" algn="l" rtl="0" fontAlgn="base">
            <a:spcBef>
              <a:spcPct val="0"/>
            </a:spcBef>
            <a:spcAft>
              <a:spcPct val="0"/>
            </a:spcAft>
            <a:defRPr kern="1200">
              <a:solidFill>
                <a:schemeClr val="tx1"/>
              </a:solidFill>
              <a:latin typeface="Arial" charset="0"/>
              <a:ea typeface="+mn-ea"/>
              <a:cs typeface="+mn-cs"/>
            </a:defRPr>
          </a:lvl4pPr>
          <a:lvl5pPr marL="1828581" algn="l" rtl="0" fontAlgn="base">
            <a:spcBef>
              <a:spcPct val="0"/>
            </a:spcBef>
            <a:spcAft>
              <a:spcPct val="0"/>
            </a:spcAft>
            <a:defRPr kern="1200">
              <a:solidFill>
                <a:schemeClr val="tx1"/>
              </a:solidFill>
              <a:latin typeface="Arial" charset="0"/>
              <a:ea typeface="+mn-ea"/>
              <a:cs typeface="+mn-cs"/>
            </a:defRPr>
          </a:lvl5pPr>
          <a:lvl6pPr marL="2285726" algn="l" defTabSz="914290" rtl="0" eaLnBrk="1" latinLnBrk="0" hangingPunct="1">
            <a:defRPr kern="1200">
              <a:solidFill>
                <a:schemeClr val="tx1"/>
              </a:solidFill>
              <a:latin typeface="Arial" charset="0"/>
              <a:ea typeface="+mn-ea"/>
              <a:cs typeface="+mn-cs"/>
            </a:defRPr>
          </a:lvl6pPr>
          <a:lvl7pPr marL="2742871" algn="l" defTabSz="914290" rtl="0" eaLnBrk="1" latinLnBrk="0" hangingPunct="1">
            <a:defRPr kern="1200">
              <a:solidFill>
                <a:schemeClr val="tx1"/>
              </a:solidFill>
              <a:latin typeface="Arial" charset="0"/>
              <a:ea typeface="+mn-ea"/>
              <a:cs typeface="+mn-cs"/>
            </a:defRPr>
          </a:lvl7pPr>
          <a:lvl8pPr marL="3200016" algn="l" defTabSz="914290" rtl="0" eaLnBrk="1" latinLnBrk="0" hangingPunct="1">
            <a:defRPr kern="1200">
              <a:solidFill>
                <a:schemeClr val="tx1"/>
              </a:solidFill>
              <a:latin typeface="Arial" charset="0"/>
              <a:ea typeface="+mn-ea"/>
              <a:cs typeface="+mn-cs"/>
            </a:defRPr>
          </a:lvl8pPr>
          <a:lvl9pPr marL="3657161" algn="l" defTabSz="914290" rtl="0" eaLnBrk="1" latinLnBrk="0" hangingPunct="1">
            <a:defRPr kern="1200">
              <a:solidFill>
                <a:schemeClr val="tx1"/>
              </a:solidFill>
              <a:latin typeface="Arial" charset="0"/>
              <a:ea typeface="+mn-ea"/>
              <a:cs typeface="+mn-cs"/>
            </a:defRPr>
          </a:lvl9pPr>
        </a:lstStyle>
        <a:p xmlns:a="http://schemas.openxmlformats.org/drawingml/2006/main">
          <a:pPr algn="l" rtl="0" fontAlgn="base">
            <a:spcBef>
              <a:spcPct val="50000"/>
            </a:spcBef>
            <a:spcAft>
              <a:spcPct val="0"/>
            </a:spcAft>
          </a:pPr>
          <a:r>
            <a:rPr lang="en-US" sz="1400" b="1" dirty="0">
              <a:solidFill>
                <a:srgbClr val="000000"/>
              </a:solidFill>
              <a:latin typeface="Arial" panose="020B0604020202020204" pitchFamily="34" charset="0"/>
              <a:cs typeface="Arial" panose="020B0604020202020204" pitchFamily="34" charset="0"/>
            </a:rPr>
            <a:t>Percent of Firms</a:t>
          </a:r>
        </a:p>
      </cdr:txBody>
    </cdr:sp>
  </cdr:relSizeAnchor>
  <cdr:relSizeAnchor xmlns:cdr="http://schemas.openxmlformats.org/drawingml/2006/chartDrawing">
    <cdr:from>
      <cdr:x>0.63823</cdr:x>
      <cdr:y>0.17175</cdr:y>
    </cdr:from>
    <cdr:to>
      <cdr:x>0.89196</cdr:x>
      <cdr:y>0.57191</cdr:y>
    </cdr:to>
    <cdr:sp macro="" textlink="">
      <cdr:nvSpPr>
        <cdr:cNvPr id="3" name="TextBox 2"/>
        <cdr:cNvSpPr txBox="1"/>
      </cdr:nvSpPr>
      <cdr:spPr>
        <a:xfrm xmlns:a="http://schemas.openxmlformats.org/drawingml/2006/main">
          <a:off x="5366824" y="744688"/>
          <a:ext cx="2133600" cy="1735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In 2015, firms employing fewer than 100 employees accounted for 99% of all construction firms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4071"/>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604071"/>
          </a:xfrm>
          <a:prstGeom prst="rect">
            <a:avLst/>
          </a:prstGeom>
        </p:spPr>
        <p:txBody>
          <a:bodyPr vert="horz" lIns="108850" tIns="54425" rIns="108850" bIns="54425" rtlCol="0"/>
          <a:lstStyle>
            <a:lvl1pPr algn="r">
              <a:defRPr sz="1400"/>
            </a:lvl1pPr>
          </a:lstStyle>
          <a:p>
            <a:fld id="{3CD328E4-9DDF-4400-A8BC-1432D4D5502A}" type="datetimeFigureOut">
              <a:rPr lang="en-US" smtClean="0"/>
              <a:t>5/1/2018</a:t>
            </a:fld>
            <a:endParaRPr lang="en-US"/>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F2478CA4-1167-45B2-A78E-E262C899DDC0}" type="slidenum">
              <a:rPr lang="en-US" smtClean="0"/>
              <a:t>‹#›</a:t>
            </a:fld>
            <a:endParaRPr lang="en-US"/>
          </a:p>
        </p:txBody>
      </p:sp>
    </p:spTree>
    <p:extLst>
      <p:ext uri="{BB962C8B-B14F-4D97-AF65-F5344CB8AC3E}">
        <p14:creationId xmlns:p14="http://schemas.microsoft.com/office/powerpoint/2010/main" val="235082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slide</a:t>
            </a:r>
          </a:p>
        </p:txBody>
      </p:sp>
      <p:sp>
        <p:nvSpPr>
          <p:cNvPr id="4" name="Slide Number Placeholder 3"/>
          <p:cNvSpPr>
            <a:spLocks noGrp="1"/>
          </p:cNvSpPr>
          <p:nvPr>
            <p:ph type="sldNum" sz="quarter" idx="10"/>
          </p:nvPr>
        </p:nvSpPr>
        <p:spPr/>
        <p:txBody>
          <a:bodyPr/>
          <a:lstStyle/>
          <a:p>
            <a:fld id="{F2478CA4-1167-45B2-A78E-E262C899DDC0}" type="slidenum">
              <a:rPr lang="en-US" smtClean="0"/>
              <a:t>1</a:t>
            </a:fld>
            <a:endParaRPr lang="en-US"/>
          </a:p>
        </p:txBody>
      </p:sp>
    </p:spTree>
    <p:extLst>
      <p:ext uri="{BB962C8B-B14F-4D97-AF65-F5344CB8AC3E}">
        <p14:creationId xmlns:p14="http://schemas.microsoft.com/office/powerpoint/2010/main" val="358843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12</a:t>
            </a:fld>
            <a:endParaRPr lang="en-US"/>
          </a:p>
        </p:txBody>
      </p:sp>
    </p:spTree>
    <p:extLst>
      <p:ext uri="{BB962C8B-B14F-4D97-AF65-F5344CB8AC3E}">
        <p14:creationId xmlns:p14="http://schemas.microsoft.com/office/powerpoint/2010/main" val="147132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D3B49AFC-41CB-40B4-A8EA-2016EA0E614F}"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14</a:t>
            </a:fld>
            <a:endParaRPr lang="en-US"/>
          </a:p>
        </p:txBody>
      </p:sp>
    </p:spTree>
    <p:extLst>
      <p:ext uri="{BB962C8B-B14F-4D97-AF65-F5344CB8AC3E}">
        <p14:creationId xmlns:p14="http://schemas.microsoft.com/office/powerpoint/2010/main" val="2600894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15</a:t>
            </a:fld>
            <a:endParaRPr lang="en-US"/>
          </a:p>
        </p:txBody>
      </p:sp>
    </p:spTree>
    <p:extLst>
      <p:ext uri="{BB962C8B-B14F-4D97-AF65-F5344CB8AC3E}">
        <p14:creationId xmlns:p14="http://schemas.microsoft.com/office/powerpoint/2010/main" val="147132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16</a:t>
            </a:fld>
            <a:endParaRPr lang="en-US"/>
          </a:p>
        </p:txBody>
      </p:sp>
    </p:spTree>
    <p:extLst>
      <p:ext uri="{BB962C8B-B14F-4D97-AF65-F5344CB8AC3E}">
        <p14:creationId xmlns:p14="http://schemas.microsoft.com/office/powerpoint/2010/main" val="260089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push so hard out of the class room towards a model that yield less than satisfactory results. It is not purely the academic and the testing. Not everyone is going to college and those that don’t are not less than their peers they are simply interested in something different in life. </a:t>
            </a:r>
          </a:p>
          <a:p>
            <a:endParaRPr lang="en-US" dirty="0"/>
          </a:p>
          <a:p>
            <a:r>
              <a:rPr lang="en-US" dirty="0"/>
              <a:t>Why is it that the “traditional classroom” supports the knowledge but not the practical application or mastery</a:t>
            </a:r>
            <a:r>
              <a:rPr lang="en-US" baseline="0" dirty="0"/>
              <a:t> of a skill?</a:t>
            </a:r>
            <a:r>
              <a:rPr lang="en-US" dirty="0"/>
              <a:t> </a:t>
            </a:r>
          </a:p>
          <a:p>
            <a:endParaRPr lang="en-US" dirty="0"/>
          </a:p>
          <a:p>
            <a:r>
              <a:rPr lang="en-US" dirty="0"/>
              <a:t>Students in the future shouldn’t have their first failure in life be their first year in college. Students should be given the choice of a career strategy</a:t>
            </a:r>
            <a:r>
              <a:rPr lang="en-US" baseline="0" dirty="0"/>
              <a:t> early on in their education process and the endless possibilities the career technical community affords them that may not require a college education at all.</a:t>
            </a:r>
            <a:r>
              <a:rPr lang="en-US" dirty="0"/>
              <a:t>  </a:t>
            </a:r>
          </a:p>
        </p:txBody>
      </p:sp>
      <p:sp>
        <p:nvSpPr>
          <p:cNvPr id="4" name="Slide Number Placeholder 3"/>
          <p:cNvSpPr>
            <a:spLocks noGrp="1"/>
          </p:cNvSpPr>
          <p:nvPr>
            <p:ph type="sldNum" sz="quarter" idx="10"/>
          </p:nvPr>
        </p:nvSpPr>
        <p:spPr/>
        <p:txBody>
          <a:bodyPr/>
          <a:lstStyle/>
          <a:p>
            <a:fld id="{F2478CA4-1167-45B2-A78E-E262C899DDC0}" type="slidenum">
              <a:rPr lang="en-US" smtClean="0"/>
              <a:t>17</a:t>
            </a:fld>
            <a:endParaRPr lang="en-US"/>
          </a:p>
        </p:txBody>
      </p:sp>
    </p:spTree>
    <p:extLst>
      <p:ext uri="{BB962C8B-B14F-4D97-AF65-F5344CB8AC3E}">
        <p14:creationId xmlns:p14="http://schemas.microsoft.com/office/powerpoint/2010/main" val="219661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21</a:t>
            </a:fld>
            <a:endParaRPr lang="en-US"/>
          </a:p>
        </p:txBody>
      </p:sp>
    </p:spTree>
    <p:extLst>
      <p:ext uri="{BB962C8B-B14F-4D97-AF65-F5344CB8AC3E}">
        <p14:creationId xmlns:p14="http://schemas.microsoft.com/office/powerpoint/2010/main" val="1471321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22</a:t>
            </a:fld>
            <a:endParaRPr lang="en-US"/>
          </a:p>
        </p:txBody>
      </p:sp>
    </p:spTree>
    <p:extLst>
      <p:ext uri="{BB962C8B-B14F-4D97-AF65-F5344CB8AC3E}">
        <p14:creationId xmlns:p14="http://schemas.microsoft.com/office/powerpoint/2010/main" val="260089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23</a:t>
            </a:fld>
            <a:endParaRPr lang="en-US"/>
          </a:p>
        </p:txBody>
      </p:sp>
    </p:spTree>
    <p:extLst>
      <p:ext uri="{BB962C8B-B14F-4D97-AF65-F5344CB8AC3E}">
        <p14:creationId xmlns:p14="http://schemas.microsoft.com/office/powerpoint/2010/main" val="260089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24</a:t>
            </a:fld>
            <a:endParaRPr lang="en-US"/>
          </a:p>
        </p:txBody>
      </p:sp>
    </p:spTree>
    <p:extLst>
      <p:ext uri="{BB962C8B-B14F-4D97-AF65-F5344CB8AC3E}">
        <p14:creationId xmlns:p14="http://schemas.microsoft.com/office/powerpoint/2010/main" val="332194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objectives- read objectives</a:t>
            </a:r>
          </a:p>
        </p:txBody>
      </p:sp>
      <p:sp>
        <p:nvSpPr>
          <p:cNvPr id="4" name="Slide Number Placeholder 3"/>
          <p:cNvSpPr>
            <a:spLocks noGrp="1"/>
          </p:cNvSpPr>
          <p:nvPr>
            <p:ph type="sldNum" sz="quarter" idx="10"/>
          </p:nvPr>
        </p:nvSpPr>
        <p:spPr/>
        <p:txBody>
          <a:bodyPr/>
          <a:lstStyle/>
          <a:p>
            <a:fld id="{F2478CA4-1167-45B2-A78E-E262C899DDC0}" type="slidenum">
              <a:rPr lang="en-US" smtClean="0"/>
              <a:t>2</a:t>
            </a:fld>
            <a:endParaRPr lang="en-US"/>
          </a:p>
        </p:txBody>
      </p:sp>
    </p:spTree>
    <p:extLst>
      <p:ext uri="{BB962C8B-B14F-4D97-AF65-F5344CB8AC3E}">
        <p14:creationId xmlns:p14="http://schemas.microsoft.com/office/powerpoint/2010/main" val="2993930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903288"/>
            <a:ext cx="8026400" cy="4516437"/>
          </a:xfrm>
        </p:spPr>
      </p:sp>
      <p:sp>
        <p:nvSpPr>
          <p:cNvPr id="3" name="Notes Placeholder 2"/>
          <p:cNvSpPr>
            <a:spLocks noGrp="1"/>
          </p:cNvSpPr>
          <p:nvPr>
            <p:ph type="body" idx="1"/>
          </p:nvPr>
        </p:nvSpPr>
        <p:spPr/>
        <p:txBody>
          <a:bodyPr/>
          <a:lstStyle/>
          <a:p>
            <a:r>
              <a:rPr lang="en-US" dirty="0"/>
              <a:t>Competency based training</a:t>
            </a:r>
            <a:r>
              <a:rPr lang="en-US" baseline="0" dirty="0"/>
              <a:t> is a function of return on investment in the worker and skilling of that worker.  In a value based training process, the employer focuses on the skills the worker can deploy to optimize ROI.  In other words, the training curriculum is targeted towards the skills the worker will actually need in order for that worker to add value in the near term, with an eye on providing the worker with the transferable skills required to grow their portfolio of skills, advance their career and ultimately create more value for the employer.</a:t>
            </a:r>
            <a:endParaRPr lang="en-US" dirty="0"/>
          </a:p>
        </p:txBody>
      </p:sp>
      <p:sp>
        <p:nvSpPr>
          <p:cNvPr id="4" name="Slide Number Placeholder 3"/>
          <p:cNvSpPr>
            <a:spLocks noGrp="1"/>
          </p:cNvSpPr>
          <p:nvPr>
            <p:ph type="sldNum" sz="quarter" idx="10"/>
          </p:nvPr>
        </p:nvSpPr>
        <p:spPr/>
        <p:txBody>
          <a:bodyPr/>
          <a:lstStyle/>
          <a:p>
            <a:fld id="{FA144531-9D3E-47A9-BB2F-040B0C89F166}" type="slidenum">
              <a:rPr lang="en-US" smtClean="0"/>
              <a:t>25</a:t>
            </a:fld>
            <a:endParaRPr lang="en-US"/>
          </a:p>
        </p:txBody>
      </p:sp>
    </p:spTree>
    <p:extLst>
      <p:ext uri="{BB962C8B-B14F-4D97-AF65-F5344CB8AC3E}">
        <p14:creationId xmlns:p14="http://schemas.microsoft.com/office/powerpoint/2010/main" val="1247822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903288"/>
            <a:ext cx="8026400" cy="4514850"/>
          </a:xfrm>
        </p:spPr>
      </p:sp>
      <p:sp>
        <p:nvSpPr>
          <p:cNvPr id="3" name="Notes Placeholder 2"/>
          <p:cNvSpPr>
            <a:spLocks noGrp="1"/>
          </p:cNvSpPr>
          <p:nvPr>
            <p:ph type="body" idx="1"/>
          </p:nvPr>
        </p:nvSpPr>
        <p:spPr/>
        <p:txBody>
          <a:bodyPr/>
          <a:lstStyle/>
          <a:p>
            <a:r>
              <a:rPr lang="en-US" dirty="0"/>
              <a:t>The</a:t>
            </a:r>
            <a:r>
              <a:rPr lang="en-US" baseline="0" dirty="0"/>
              <a:t> purpose of this slide is to indicate that career paths are limitless in the construction industry and that all individuals have the ability to choose their career path when given the opportunity and in the right environment. This ecosystem could be defined to align with any industry sector or career choice.</a:t>
            </a:r>
            <a:endParaRPr lang="en-US" dirty="0"/>
          </a:p>
        </p:txBody>
      </p:sp>
      <p:sp>
        <p:nvSpPr>
          <p:cNvPr id="4" name="Slide Number Placeholder 3"/>
          <p:cNvSpPr>
            <a:spLocks noGrp="1"/>
          </p:cNvSpPr>
          <p:nvPr>
            <p:ph type="sldNum" sz="quarter" idx="10"/>
          </p:nvPr>
        </p:nvSpPr>
        <p:spPr/>
        <p:txBody>
          <a:bodyPr/>
          <a:lstStyle/>
          <a:p>
            <a:fld id="{FA144531-9D3E-47A9-BB2F-040B0C89F166}" type="slidenum">
              <a:rPr lang="en-US" smtClean="0"/>
              <a:t>26</a:t>
            </a:fld>
            <a:endParaRPr lang="en-US"/>
          </a:p>
        </p:txBody>
      </p:sp>
    </p:spTree>
    <p:extLst>
      <p:ext uri="{BB962C8B-B14F-4D97-AF65-F5344CB8AC3E}">
        <p14:creationId xmlns:p14="http://schemas.microsoft.com/office/powerpoint/2010/main" val="2190395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28</a:t>
            </a:fld>
            <a:endParaRPr lang="en-US"/>
          </a:p>
        </p:txBody>
      </p:sp>
    </p:spTree>
    <p:extLst>
      <p:ext uri="{BB962C8B-B14F-4D97-AF65-F5344CB8AC3E}">
        <p14:creationId xmlns:p14="http://schemas.microsoft.com/office/powerpoint/2010/main" val="332194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3</a:t>
            </a:fld>
            <a:endParaRPr lang="en-US"/>
          </a:p>
        </p:txBody>
      </p:sp>
    </p:spTree>
    <p:extLst>
      <p:ext uri="{BB962C8B-B14F-4D97-AF65-F5344CB8AC3E}">
        <p14:creationId xmlns:p14="http://schemas.microsoft.com/office/powerpoint/2010/main" val="147132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1109663"/>
            <a:ext cx="5330825" cy="2998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FD4D2B-C681-492B-9653-DC5391ECE2C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77611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9588" y="885825"/>
            <a:ext cx="4241800" cy="238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FD4D2B-C681-492B-9653-DC5391ECE2C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30946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9588" y="885825"/>
            <a:ext cx="4241800" cy="238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FD4D2B-C681-492B-9653-DC5391ECE2C2}"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37388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9588" y="885825"/>
            <a:ext cx="4241800" cy="238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FD4D2B-C681-492B-9653-DC5391ECE2C2}"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76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10</a:t>
            </a:fld>
            <a:endParaRPr lang="en-US"/>
          </a:p>
        </p:txBody>
      </p:sp>
    </p:spTree>
    <p:extLst>
      <p:ext uri="{BB962C8B-B14F-4D97-AF65-F5344CB8AC3E}">
        <p14:creationId xmlns:p14="http://schemas.microsoft.com/office/powerpoint/2010/main" val="147132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Federally funded education and workforce development programs are</a:t>
            </a:r>
            <a:r>
              <a:rPr lang="en-US" baseline="0" dirty="0" smtClean="0"/>
              <a:t> not effectively serving American workers despite the billions of taxpayer dollars invested in these programs each year. These programs must do a better job matching unemployed American workers with open jobs including 350,000 manufacturing jobs. Federally funded education and workforce development programs that do not work must be improved or eliminated so that taxpayer dollars can be channeled to more effective use.</a:t>
            </a: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11</a:t>
            </a:fld>
            <a:endParaRPr lang="en-US"/>
          </a:p>
        </p:txBody>
      </p:sp>
    </p:spTree>
    <p:extLst>
      <p:ext uri="{BB962C8B-B14F-4D97-AF65-F5344CB8AC3E}">
        <p14:creationId xmlns:p14="http://schemas.microsoft.com/office/powerpoint/2010/main" val="147132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D1D104-594C-46CE-8957-C4F9FE3BF6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5864B53-874C-4423-86B9-AB9204F0DB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20B309F-F169-4C87-8F48-874FACC07D18}"/>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E5EF3E33-B339-4001-BDE1-4589F2F719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0E092A3-0A87-4278-A71F-E28BE5CFF29E}"/>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408850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4CF3C-F09C-4587-B6A3-CBE65E5FEB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2EB7277-A1C0-4C4A-9B65-8A6DB4451B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A9FB9C-4CF6-4F68-9855-3DFB83D6CF8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FB37B05B-A91B-45D9-A1B8-307690AD43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A53567F-DDCB-4247-BEBB-B3DC05333D5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27835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6C9389-3FA6-4B2D-8F17-13A7C1BAB8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D8EBB16-C437-492D-A870-DCE3954DF8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6C880-6AF2-4035-8FAD-56C19957ABC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7D9F9154-EDC6-40EA-9694-FF27B2F441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070A3A9-2C94-48F8-9EFE-A769C2EC989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25180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graphicFrame>
        <p:nvGraphicFramePr>
          <p:cNvPr id="3" name="TPChart" hidden="1"/>
          <p:cNvGraphicFramePr/>
          <p:nvPr userDrawn="1">
            <p:extLst>
              <p:ext uri="{D42A27DB-BD31-4B8C-83A1-F6EECF244321}">
                <p14:modId xmlns:p14="http://schemas.microsoft.com/office/powerpoint/2010/main" val="1437688066"/>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3249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381000" y="227257"/>
            <a:ext cx="11557000" cy="618067"/>
          </a:xfrm>
          <a:prstGeom prst="rect">
            <a:avLst/>
          </a:prstGeom>
        </p:spPr>
        <p:txBody>
          <a:bodyPr anchor="ctr">
            <a:normAutofit/>
          </a:bodyPr>
          <a:lstStyle>
            <a:lvl1pPr marL="0" indent="0" algn="ctr">
              <a:buNone/>
              <a:defRPr sz="2933" b="1" baseline="0">
                <a:solidFill>
                  <a:srgbClr val="163A78"/>
                </a:solidFill>
              </a:defRPr>
            </a:lvl1pPr>
          </a:lstStyle>
          <a:p>
            <a:pPr lvl="0"/>
            <a:r>
              <a:rPr lang="en-US" dirty="0"/>
              <a:t>TITLE HERE</a:t>
            </a:r>
          </a:p>
        </p:txBody>
      </p:sp>
    </p:spTree>
    <p:extLst>
      <p:ext uri="{BB962C8B-B14F-4D97-AF65-F5344CB8AC3E}">
        <p14:creationId xmlns:p14="http://schemas.microsoft.com/office/powerpoint/2010/main" val="385479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1" cy="4525963"/>
          </a:xfrm>
          <a:prstGeom prst="rect">
            <a:avLst/>
          </a:prstGeom>
        </p:spPr>
        <p:txBody>
          <a:bodyPr/>
          <a:lstStyle>
            <a:lvl1pPr marL="0" indent="0">
              <a:buNone/>
              <a:defRPr sz="2400">
                <a:latin typeface="Verdana" pitchFamily="34" charset="0"/>
              </a:defRPr>
            </a:lvl1pPr>
            <a:lvl2pPr marL="742861" indent="-285716">
              <a:buClr>
                <a:srgbClr val="B00000"/>
              </a:buClr>
              <a:buFont typeface="Wingdings" pitchFamily="2" charset="2"/>
              <a:buChar char="§"/>
              <a:defRPr sz="2400">
                <a:latin typeface="Verdana" pitchFamily="34" charset="0"/>
              </a:defRPr>
            </a:lvl2pPr>
            <a:lvl3pPr marL="1142863" indent="-228573">
              <a:buClr>
                <a:srgbClr val="B00000"/>
              </a:buClr>
              <a:buSzPct val="80000"/>
              <a:buFont typeface="Wingdings" pitchFamily="2" charset="2"/>
              <a:buChar char="§"/>
              <a:defRPr>
                <a:latin typeface="Verdana" pitchFamily="34" charset="0"/>
              </a:defRPr>
            </a:lvl3pPr>
            <a:lvl4pPr marL="1600008" indent="-228573">
              <a:buClr>
                <a:srgbClr val="B00000"/>
              </a:buClr>
              <a:buSzPct val="50000"/>
              <a:buFont typeface="Wingdings" pitchFamily="2" charset="2"/>
              <a:buChar char="§"/>
              <a:defRPr>
                <a:latin typeface="Verdana" pitchFamily="34" charset="0"/>
              </a:defRPr>
            </a:lvl4pPr>
            <a:lvl5pPr>
              <a:defRPr>
                <a:latin typeface="Trade Gothic LT Std Cn"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2"/>
          <p:cNvSpPr txBox="1">
            <a:spLocks noChangeArrowheads="1"/>
          </p:cNvSpPr>
          <p:nvPr userDrawn="1"/>
        </p:nvSpPr>
        <p:spPr bwMode="auto">
          <a:xfrm>
            <a:off x="1117601" y="228600"/>
            <a:ext cx="1087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defRPr/>
            </a:pPr>
            <a:endParaRPr lang="en-US" sz="2400" b="1" dirty="0">
              <a:solidFill>
                <a:prstClr val="black">
                  <a:lumMod val="85000"/>
                  <a:lumOff val="15000"/>
                </a:prstClr>
              </a:solidFill>
            </a:endParaRPr>
          </a:p>
        </p:txBody>
      </p:sp>
    </p:spTree>
    <p:extLst>
      <p:ext uri="{BB962C8B-B14F-4D97-AF65-F5344CB8AC3E}">
        <p14:creationId xmlns:p14="http://schemas.microsoft.com/office/powerpoint/2010/main" val="8206707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1" cy="4525963"/>
          </a:xfrm>
          <a:prstGeom prst="rect">
            <a:avLst/>
          </a:prstGeom>
        </p:spPr>
        <p:txBody>
          <a:bodyPr/>
          <a:lstStyle>
            <a:lvl1pPr marL="0" indent="0">
              <a:buNone/>
              <a:defRPr sz="2400">
                <a:latin typeface="Verdana" pitchFamily="34" charset="0"/>
              </a:defRPr>
            </a:lvl1pPr>
            <a:lvl2pPr marL="742716" indent="-285659">
              <a:buClr>
                <a:srgbClr val="9FDB3D"/>
              </a:buClr>
              <a:buFont typeface="Wingdings" pitchFamily="2" charset="2"/>
              <a:buChar char="§"/>
              <a:defRPr sz="2400">
                <a:latin typeface="Verdana" pitchFamily="34" charset="0"/>
              </a:defRPr>
            </a:lvl2pPr>
            <a:lvl3pPr marL="1142639" indent="-228528">
              <a:buClr>
                <a:srgbClr val="9FDB3D"/>
              </a:buClr>
              <a:buSzPct val="80000"/>
              <a:buFont typeface="Wingdings" pitchFamily="2" charset="2"/>
              <a:buChar char="§"/>
              <a:defRPr>
                <a:latin typeface="Verdana" pitchFamily="34" charset="0"/>
              </a:defRPr>
            </a:lvl3pPr>
            <a:lvl4pPr marL="1599694" indent="-228528">
              <a:buClr>
                <a:srgbClr val="9FDB3D"/>
              </a:buClr>
              <a:buSzPct val="50000"/>
              <a:buFont typeface="Wingdings" pitchFamily="2" charset="2"/>
              <a:buChar char="§"/>
              <a:defRPr>
                <a:latin typeface="Verdana" pitchFamily="34" charset="0"/>
              </a:defRPr>
            </a:lvl4pPr>
            <a:lvl5pPr>
              <a:defRPr>
                <a:latin typeface="Trade Gothic LT Std Cn"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3992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8681" b="10622"/>
          <a:stretch/>
        </p:blipFill>
        <p:spPr>
          <a:xfrm>
            <a:off x="168887" y="174958"/>
            <a:ext cx="872513" cy="569315"/>
          </a:xfrm>
          <a:prstGeom prst="rect">
            <a:avLst/>
          </a:prstGeom>
          <a:effectLst/>
        </p:spPr>
      </p:pic>
      <p:cxnSp>
        <p:nvCxnSpPr>
          <p:cNvPr id="9" name="Straight Connector 8"/>
          <p:cNvCxnSpPr/>
          <p:nvPr userDrawn="1"/>
        </p:nvCxnSpPr>
        <p:spPr>
          <a:xfrm>
            <a:off x="1234681" y="227257"/>
            <a:ext cx="0" cy="517017"/>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3" hasCustomPrompt="1"/>
          </p:nvPr>
        </p:nvSpPr>
        <p:spPr>
          <a:xfrm>
            <a:off x="1427961" y="227257"/>
            <a:ext cx="10540104" cy="618067"/>
          </a:xfrm>
          <a:prstGeom prst="rect">
            <a:avLst/>
          </a:prstGeom>
        </p:spPr>
        <p:txBody>
          <a:bodyPr anchor="ctr">
            <a:normAutofit/>
          </a:bodyPr>
          <a:lstStyle>
            <a:lvl1pPr marL="0" indent="0" algn="l">
              <a:buNone/>
              <a:defRPr sz="2932" b="1" baseline="0">
                <a:solidFill>
                  <a:srgbClr val="163A78"/>
                </a:solidFill>
              </a:defRPr>
            </a:lvl1pPr>
          </a:lstStyle>
          <a:p>
            <a:pPr lvl="0"/>
            <a:r>
              <a:rPr lang="en-US" dirty="0"/>
              <a:t>TITLE HERE</a:t>
            </a:r>
          </a:p>
        </p:txBody>
      </p:sp>
      <p:sp>
        <p:nvSpPr>
          <p:cNvPr id="11" name="Rectangle 24"/>
          <p:cNvSpPr/>
          <p:nvPr userDrawn="1"/>
        </p:nvSpPr>
        <p:spPr>
          <a:xfrm>
            <a:off x="0" y="6339417"/>
            <a:ext cx="12193587"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12" name="Freeform 11"/>
          <p:cNvSpPr/>
          <p:nvPr userDrawn="1"/>
        </p:nvSpPr>
        <p:spPr>
          <a:xfrm>
            <a:off x="11833202" y="6338665"/>
            <a:ext cx="358799" cy="517367"/>
          </a:xfrm>
          <a:custGeom>
            <a:avLst/>
            <a:gdLst>
              <a:gd name="connsiteX0" fmla="*/ 0 w 483672"/>
              <a:gd name="connsiteY0" fmla="*/ 0 h 1077239"/>
              <a:gd name="connsiteX1" fmla="*/ 483672 w 483672"/>
              <a:gd name="connsiteY1" fmla="*/ 30562 h 1077239"/>
              <a:gd name="connsiteX2" fmla="*/ 483672 w 483672"/>
              <a:gd name="connsiteY2" fmla="*/ 1077239 h 1077239"/>
              <a:gd name="connsiteX0" fmla="*/ 0 w 511178"/>
              <a:gd name="connsiteY0" fmla="*/ 0 h 1072836"/>
              <a:gd name="connsiteX1" fmla="*/ 511178 w 511178"/>
              <a:gd name="connsiteY1" fmla="*/ 26159 h 1072836"/>
              <a:gd name="connsiteX2" fmla="*/ 511178 w 511178"/>
              <a:gd name="connsiteY2" fmla="*/ 1072836 h 1072836"/>
              <a:gd name="connsiteX3" fmla="*/ 0 w 511178"/>
              <a:gd name="connsiteY3" fmla="*/ 0 h 1072836"/>
              <a:gd name="connsiteX0" fmla="*/ 0 w 513471"/>
              <a:gd name="connsiteY0" fmla="*/ 0 h 1072836"/>
              <a:gd name="connsiteX1" fmla="*/ 513471 w 513471"/>
              <a:gd name="connsiteY1" fmla="*/ 26159 h 1072836"/>
              <a:gd name="connsiteX2" fmla="*/ 513471 w 513471"/>
              <a:gd name="connsiteY2" fmla="*/ 1072836 h 1072836"/>
              <a:gd name="connsiteX3" fmla="*/ 0 w 513471"/>
              <a:gd name="connsiteY3" fmla="*/ 0 h 1072836"/>
              <a:gd name="connsiteX0" fmla="*/ 0 w 495134"/>
              <a:gd name="connsiteY0" fmla="*/ 0 h 1076138"/>
              <a:gd name="connsiteX1" fmla="*/ 495134 w 495134"/>
              <a:gd name="connsiteY1" fmla="*/ 29461 h 1076138"/>
              <a:gd name="connsiteX2" fmla="*/ 495134 w 495134"/>
              <a:gd name="connsiteY2" fmla="*/ 1076138 h 1076138"/>
              <a:gd name="connsiteX3" fmla="*/ 0 w 495134"/>
              <a:gd name="connsiteY3" fmla="*/ 0 h 1076138"/>
              <a:gd name="connsiteX0" fmla="*/ 0 w 513471"/>
              <a:gd name="connsiteY0" fmla="*/ 0 h 1076138"/>
              <a:gd name="connsiteX1" fmla="*/ 513471 w 513471"/>
              <a:gd name="connsiteY1" fmla="*/ 29461 h 1076138"/>
              <a:gd name="connsiteX2" fmla="*/ 513471 w 513471"/>
              <a:gd name="connsiteY2" fmla="*/ 1076138 h 1076138"/>
              <a:gd name="connsiteX3" fmla="*/ 0 w 513471"/>
              <a:gd name="connsiteY3" fmla="*/ 0 h 1076138"/>
              <a:gd name="connsiteX0" fmla="*/ 0 w 513471"/>
              <a:gd name="connsiteY0" fmla="*/ 0 h 1076138"/>
              <a:gd name="connsiteX1" fmla="*/ 513471 w 513471"/>
              <a:gd name="connsiteY1" fmla="*/ 29461 h 1076138"/>
              <a:gd name="connsiteX2" fmla="*/ 513471 w 513471"/>
              <a:gd name="connsiteY2" fmla="*/ 1076138 h 1076138"/>
              <a:gd name="connsiteX3" fmla="*/ 0 w 513471"/>
              <a:gd name="connsiteY3" fmla="*/ 0 h 1076138"/>
              <a:gd name="connsiteX0" fmla="*/ 0 w 518056"/>
              <a:gd name="connsiteY0" fmla="*/ 0 h 1076138"/>
              <a:gd name="connsiteX1" fmla="*/ 518056 w 518056"/>
              <a:gd name="connsiteY1" fmla="*/ 29461 h 1076138"/>
              <a:gd name="connsiteX2" fmla="*/ 518056 w 518056"/>
              <a:gd name="connsiteY2" fmla="*/ 1076138 h 1076138"/>
              <a:gd name="connsiteX3" fmla="*/ 0 w 518056"/>
              <a:gd name="connsiteY3" fmla="*/ 0 h 1076138"/>
            </a:gdLst>
            <a:ahLst/>
            <a:cxnLst>
              <a:cxn ang="0">
                <a:pos x="connsiteX0" y="connsiteY0"/>
              </a:cxn>
              <a:cxn ang="0">
                <a:pos x="connsiteX1" y="connsiteY1"/>
              </a:cxn>
              <a:cxn ang="0">
                <a:pos x="connsiteX2" y="connsiteY2"/>
              </a:cxn>
              <a:cxn ang="0">
                <a:pos x="connsiteX3" y="connsiteY3"/>
              </a:cxn>
            </a:cxnLst>
            <a:rect l="l" t="t" r="r" b="b"/>
            <a:pathLst>
              <a:path w="518056" h="1076138">
                <a:moveTo>
                  <a:pt x="0" y="0"/>
                </a:moveTo>
                <a:lnTo>
                  <a:pt x="518056" y="29461"/>
                </a:lnTo>
                <a:lnTo>
                  <a:pt x="518056" y="1076138"/>
                </a:lnTo>
                <a:cubicBezTo>
                  <a:pt x="349956" y="717058"/>
                  <a:pt x="161224" y="359080"/>
                  <a:pt x="0" y="0"/>
                </a:cubicBez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301701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3AD3E8-B7F1-43E2-8816-AFD449534B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497ED9F-4A93-48AD-94AC-E707ECBC1BE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B6299F8-1E43-42C1-A191-1C24D30085F3}"/>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F0C4A871-DD6F-490E-BFC0-0BCF126262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5AF2B75-E74F-4252-B1FC-871638915ED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113223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5DD7D-634B-4DAC-9F11-AD3EC95A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FF010E-9C09-47EA-BD20-01FCE171168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A57CDD-867B-4DE1-9DB8-95CD2B7F353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25EB8DD7-310A-41D1-AE79-E78DD830B2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0A104FB-E642-45DE-9962-7BDE0BD88733}"/>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4430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6A6B20-4B36-4C02-81EB-3C7E138A8F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BF5D32A-4EFD-417E-9146-1DC04302B17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031F6F-FDD6-4DFD-A273-EDF9546B4A69}"/>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58ECE496-1BF3-4C53-B668-B92C77EA31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07FC892-3348-4A9E-AFFC-E7BE547D62E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55911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EF5075-7913-42C3-BE0A-BADA3506CA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E826EBB-AD3A-4577-88AC-AADBCE2AE9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E1E1645-9238-40BC-8AE6-DD50E0FE3CB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A05773F5-4D95-4FEA-BA0C-E0E4CC149E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4C4E089-F0B1-498E-AAF7-AF4634863DCA}"/>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8303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51C75B-C8F5-4724-A474-369120C3DC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8D5D38-7898-4336-9627-84B19CC56C0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0E6C837-3F71-44ED-8EBA-FBB360025EF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76C087A-6A70-40F9-86E0-95A58784454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11ED3206-3029-4FEF-9C8C-9F3F752D65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2B3A80D-1005-490E-8042-64B048B8F985}"/>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79176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DFC2A4-90C4-425B-A038-840E204066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3A24254-7273-4835-A7E2-101A352360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667F996-29ED-4A25-91DB-0D6BD0059A5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C006C96-068C-48F4-91CA-A6D8BF7C9C4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6714C73-DDF0-4EBD-BA18-6B8AFD8CEC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AD5CC9-CAEE-44DE-AA13-4D19C0133517}"/>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8" name="Footer Placeholder 7">
            <a:extLst>
              <a:ext uri="{FF2B5EF4-FFF2-40B4-BE49-F238E27FC236}">
                <a16:creationId xmlns="" xmlns:a16="http://schemas.microsoft.com/office/drawing/2014/main" id="{3CC7C05D-9B16-454A-9B37-741C2A951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FDC0640D-3FA0-475A-9FE7-B2598F5DBFEB}"/>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2274319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751B40-5202-4C27-9282-186724F895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6FBE66DB-41A5-470F-9C20-B030A59E67B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4" name="Footer Placeholder 3">
            <a:extLst>
              <a:ext uri="{FF2B5EF4-FFF2-40B4-BE49-F238E27FC236}">
                <a16:creationId xmlns="" xmlns:a16="http://schemas.microsoft.com/office/drawing/2014/main" id="{35E767B4-7CB9-43B0-9C7C-11AD9B18C3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B2750B8-FA7C-4201-826F-181097803897}"/>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4109978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39368E3-2E64-4395-9475-540F4E6014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681" b="10622"/>
          <a:stretch/>
        </p:blipFill>
        <p:spPr>
          <a:xfrm>
            <a:off x="8139625" y="2445926"/>
            <a:ext cx="2687062" cy="1753309"/>
          </a:xfrm>
          <a:prstGeom prst="rect">
            <a:avLst/>
          </a:prstGeom>
          <a:effectLst/>
        </p:spPr>
      </p:pic>
    </p:spTree>
    <p:extLst>
      <p:ext uri="{BB962C8B-B14F-4D97-AF65-F5344CB8AC3E}">
        <p14:creationId xmlns:p14="http://schemas.microsoft.com/office/powerpoint/2010/main" val="2792931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85DE6-8C93-4129-A6C6-DC6E3DC327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DF26C2D-1D27-4943-9D1E-7E9BA03BE26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33A239D-247A-40AB-91E1-18A039824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0E9E6BC-3FDB-4CCE-BC09-742E44326602}"/>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4CCE38F5-F56B-4787-9D3D-7A9FEF5393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79E1327-1B19-4394-88AA-29FA890D3B02}"/>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256852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25C8C-9C05-42BE-925E-B4DF46A15F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F56BCD5-C5AE-48D0-A7E3-00569C782A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BC8EE87-F88F-4FEA-8213-3D34E48ACC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D4E3061-3B3B-438A-ADAA-354300963250}"/>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D52B03D6-35F3-47B2-B2A2-5D2AF1526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818ABC6-4D17-4649-9D22-A011BE5E905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40672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E0A1E-EA7D-4D42-85CF-40D432B808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2F9F705-6D30-4AFC-BC12-EB1FAB11B7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236CBD-5701-468F-A9CF-1EB5A1994481}"/>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7A614068-A5A3-40D4-8AD0-CA7EBEBB7D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363329D-C348-4C1D-AD17-589DE70A4F90}"/>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2792583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61427C-997E-40E8-BDDB-5BC577F7BF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BBF62D4-5A8D-4BA8-8BD6-DD93BA3799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3FEBBC-3E29-46AD-A28C-EEF1A72506CC}"/>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D81E08A9-93D6-4FA1-932B-C8434854E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50E83C7-FC7A-4838-AB8C-626A561A02C6}"/>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2195218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3AD3E8-B7F1-43E2-8816-AFD449534B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497ED9F-4A93-48AD-94AC-E707ECBC1BE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B6299F8-1E43-42C1-A191-1C24D30085F3}"/>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F0C4A871-DD6F-490E-BFC0-0BCF126262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5AF2B75-E74F-4252-B1FC-871638915ED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92933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13684-1218-4C94-A90B-057C01157E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03D31D5-5F7D-4032-89B9-C2327B1E2B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36E6FF1-4C1C-4118-9C2F-3ACF82227F5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FABBE4F9-97AD-460E-A033-F42498E9BB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D80B953-EEE9-4551-BA3F-C7F72A9F152F}"/>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4071541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5DD7D-634B-4DAC-9F11-AD3EC95A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FF010E-9C09-47EA-BD20-01FCE171168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A57CDD-867B-4DE1-9DB8-95CD2B7F353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25EB8DD7-310A-41D1-AE79-E78DD830B2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0A104FB-E642-45DE-9962-7BDE0BD88733}"/>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2951924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EF5075-7913-42C3-BE0A-BADA3506CA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E826EBB-AD3A-4577-88AC-AADBCE2AE9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E1E1645-9238-40BC-8AE6-DD50E0FE3CB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A05773F5-4D95-4FEA-BA0C-E0E4CC149E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4C4E089-F0B1-498E-AAF7-AF4634863DCA}"/>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399039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51C75B-C8F5-4724-A474-369120C3DC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8D5D38-7898-4336-9627-84B19CC56C0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0E6C837-3F71-44ED-8EBA-FBB360025EF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76C087A-6A70-40F9-86E0-95A58784454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11ED3206-3029-4FEF-9C8C-9F3F752D65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2B3A80D-1005-490E-8042-64B048B8F985}"/>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2530997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DFC2A4-90C4-425B-A038-840E204066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3A24254-7273-4835-A7E2-101A352360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667F996-29ED-4A25-91DB-0D6BD0059A5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C006C96-068C-48F4-91CA-A6D8BF7C9C4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6714C73-DDF0-4EBD-BA18-6B8AFD8CEC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AD5CC9-CAEE-44DE-AA13-4D19C0133517}"/>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8" name="Footer Placeholder 7">
            <a:extLst>
              <a:ext uri="{FF2B5EF4-FFF2-40B4-BE49-F238E27FC236}">
                <a16:creationId xmlns="" xmlns:a16="http://schemas.microsoft.com/office/drawing/2014/main" id="{3CC7C05D-9B16-454A-9B37-741C2A951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FDC0640D-3FA0-475A-9FE7-B2598F5DBFEB}"/>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2714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751B40-5202-4C27-9282-186724F895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6FBE66DB-41A5-470F-9C20-B030A59E67B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4" name="Footer Placeholder 3">
            <a:extLst>
              <a:ext uri="{FF2B5EF4-FFF2-40B4-BE49-F238E27FC236}">
                <a16:creationId xmlns="" xmlns:a16="http://schemas.microsoft.com/office/drawing/2014/main" id="{35E767B4-7CB9-43B0-9C7C-11AD9B18C3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B2750B8-FA7C-4201-826F-181097803897}"/>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873216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313B96F-4311-4C6A-9365-1BF1EECF05B8}"/>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3" name="Footer Placeholder 2">
            <a:extLst>
              <a:ext uri="{FF2B5EF4-FFF2-40B4-BE49-F238E27FC236}">
                <a16:creationId xmlns="" xmlns:a16="http://schemas.microsoft.com/office/drawing/2014/main" id="{438E311E-F11A-41F2-ACE7-4604B0B764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05279847-1EEB-4FCC-97BA-464EFE0B8DDD}"/>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814761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85DE6-8C93-4129-A6C6-DC6E3DC327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DF26C2D-1D27-4943-9D1E-7E9BA03BE26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33A239D-247A-40AB-91E1-18A039824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0E9E6BC-3FDB-4CCE-BC09-742E44326602}"/>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4CCE38F5-F56B-4787-9D3D-7A9FEF5393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79E1327-1B19-4394-88AA-29FA890D3B02}"/>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399917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25C8C-9C05-42BE-925E-B4DF46A15F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F56BCD5-C5AE-48D0-A7E3-00569C782A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BC8EE87-F88F-4FEA-8213-3D34E48ACC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D4E3061-3B3B-438A-ADAA-354300963250}"/>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D52B03D6-35F3-47B2-B2A2-5D2AF1526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818ABC6-4D17-4649-9D22-A011BE5E905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90784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E0A1E-EA7D-4D42-85CF-40D432B808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2F9F705-6D30-4AFC-BC12-EB1FAB11B7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236CBD-5701-468F-A9CF-1EB5A1994481}"/>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7A614068-A5A3-40D4-8AD0-CA7EBEBB7D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363329D-C348-4C1D-AD17-589DE70A4F90}"/>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812369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61427C-997E-40E8-BDDB-5BC577F7BF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BBF62D4-5A8D-4BA8-8BD6-DD93BA3799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3FEBBC-3E29-46AD-A28C-EEF1A72506CC}"/>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D81E08A9-93D6-4FA1-932B-C8434854E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50E83C7-FC7A-4838-AB8C-626A561A02C6}"/>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64571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52314-77E7-46C5-B04C-619F149890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6703F32-198C-4020-BE78-EB5CCB7B7D3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B0BF026-AFDB-4806-82FE-7469CC58102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2825F1-39E5-4CAF-B325-D463F29C387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6" name="Footer Placeholder 5">
            <a:extLst>
              <a:ext uri="{FF2B5EF4-FFF2-40B4-BE49-F238E27FC236}">
                <a16:creationId xmlns="" xmlns:a16="http://schemas.microsoft.com/office/drawing/2014/main" id="{C88F33E0-BD28-423B-9299-625FE385F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DDD9860-B40D-45F3-ACD5-ACC76739009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2651641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653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3AD3E8-B7F1-43E2-8816-AFD449534B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497ED9F-4A93-48AD-94AC-E707ECBC1BE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B6299F8-1E43-42C1-A191-1C24D30085F3}"/>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F0C4A871-DD6F-490E-BFC0-0BCF126262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5AF2B75-E74F-4252-B1FC-871638915ED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2112151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5DD7D-634B-4DAC-9F11-AD3EC95A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FF010E-9C09-47EA-BD20-01FCE171168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A57CDD-867B-4DE1-9DB8-95CD2B7F353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25EB8DD7-310A-41D1-AE79-E78DD830B2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0A104FB-E642-45DE-9962-7BDE0BD88733}"/>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201249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EF5075-7913-42C3-BE0A-BADA3506CA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E826EBB-AD3A-4577-88AC-AADBCE2AE9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E1E1645-9238-40BC-8AE6-DD50E0FE3CB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A05773F5-4D95-4FEA-BA0C-E0E4CC149E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4C4E089-F0B1-498E-AAF7-AF4634863DCA}"/>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4053580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51C75B-C8F5-4724-A474-369120C3DC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8D5D38-7898-4336-9627-84B19CC56C0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0E6C837-3F71-44ED-8EBA-FBB360025EF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76C087A-6A70-40F9-86E0-95A58784454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11ED3206-3029-4FEF-9C8C-9F3F752D65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2B3A80D-1005-490E-8042-64B048B8F985}"/>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4089207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DFC2A4-90C4-425B-A038-840E204066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3A24254-7273-4835-A7E2-101A352360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667F996-29ED-4A25-91DB-0D6BD0059A5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C006C96-068C-48F4-91CA-A6D8BF7C9C4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6714C73-DDF0-4EBD-BA18-6B8AFD8CEC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FAD5CC9-CAEE-44DE-AA13-4D19C0133517}"/>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8" name="Footer Placeholder 7">
            <a:extLst>
              <a:ext uri="{FF2B5EF4-FFF2-40B4-BE49-F238E27FC236}">
                <a16:creationId xmlns="" xmlns:a16="http://schemas.microsoft.com/office/drawing/2014/main" id="{3CC7C05D-9B16-454A-9B37-741C2A951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FDC0640D-3FA0-475A-9FE7-B2598F5DBFEB}"/>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927162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751B40-5202-4C27-9282-186724F895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6FBE66DB-41A5-470F-9C20-B030A59E67B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4" name="Footer Placeholder 3">
            <a:extLst>
              <a:ext uri="{FF2B5EF4-FFF2-40B4-BE49-F238E27FC236}">
                <a16:creationId xmlns="" xmlns:a16="http://schemas.microsoft.com/office/drawing/2014/main" id="{35E767B4-7CB9-43B0-9C7C-11AD9B18C3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B2750B8-FA7C-4201-826F-181097803897}"/>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30215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313B96F-4311-4C6A-9365-1BF1EECF05B8}"/>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3" name="Footer Placeholder 2">
            <a:extLst>
              <a:ext uri="{FF2B5EF4-FFF2-40B4-BE49-F238E27FC236}">
                <a16:creationId xmlns="" xmlns:a16="http://schemas.microsoft.com/office/drawing/2014/main" id="{438E311E-F11A-41F2-ACE7-4604B0B764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05279847-1EEB-4FCC-97BA-464EFE0B8DDD}"/>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4291366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85DE6-8C93-4129-A6C6-DC6E3DC327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DF26C2D-1D27-4943-9D1E-7E9BA03BE26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33A239D-247A-40AB-91E1-18A039824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0E9E6BC-3FDB-4CCE-BC09-742E44326602}"/>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4CCE38F5-F56B-4787-9D3D-7A9FEF5393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A79E1327-1B19-4394-88AA-29FA890D3B02}"/>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978142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25C8C-9C05-42BE-925E-B4DF46A15F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F56BCD5-C5AE-48D0-A7E3-00569C782A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BC8EE87-F88F-4FEA-8213-3D34E48ACC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D4E3061-3B3B-438A-ADAA-354300963250}"/>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6" name="Footer Placeholder 5">
            <a:extLst>
              <a:ext uri="{FF2B5EF4-FFF2-40B4-BE49-F238E27FC236}">
                <a16:creationId xmlns="" xmlns:a16="http://schemas.microsoft.com/office/drawing/2014/main" id="{D52B03D6-35F3-47B2-B2A2-5D2AF1526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818ABC6-4D17-4649-9D22-A011BE5E905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190709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84FA7-8D12-4B9B-90EC-ADCE622E57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0293863-465C-40E0-B882-899E2761063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0BAF282-B944-40E9-A33E-70C10CE3971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DB0E85F-9B79-441D-AB13-3BC71A5369B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5F4ED86-2A91-489F-9C7E-427ADBEA817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769F553-9B1C-4F0D-9BD0-1691F33857D5}"/>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8" name="Footer Placeholder 7">
            <a:extLst>
              <a:ext uri="{FF2B5EF4-FFF2-40B4-BE49-F238E27FC236}">
                <a16:creationId xmlns="" xmlns:a16="http://schemas.microsoft.com/office/drawing/2014/main" id="{8AFBD201-7B71-4F03-9F68-A826C8C9ED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FD53B02C-0B79-472F-AE6A-26E70240456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3983601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E0A1E-EA7D-4D42-85CF-40D432B808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2F9F705-6D30-4AFC-BC12-EB1FAB11B7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236CBD-5701-468F-A9CF-1EB5A1994481}"/>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7A614068-A5A3-40D4-8AD0-CA7EBEBB7D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363329D-C348-4C1D-AD17-589DE70A4F90}"/>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669310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61427C-997E-40E8-BDDB-5BC577F7BF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BBF62D4-5A8D-4BA8-8BD6-DD93BA3799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3FEBBC-3E29-46AD-A28C-EEF1A72506CC}"/>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5/1/2018</a:t>
            </a:fld>
            <a:endParaRPr lang="en-US"/>
          </a:p>
        </p:txBody>
      </p:sp>
      <p:sp>
        <p:nvSpPr>
          <p:cNvPr id="5" name="Footer Placeholder 4">
            <a:extLst>
              <a:ext uri="{FF2B5EF4-FFF2-40B4-BE49-F238E27FC236}">
                <a16:creationId xmlns="" xmlns:a16="http://schemas.microsoft.com/office/drawing/2014/main" id="{D81E08A9-93D6-4FA1-932B-C8434854E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50E83C7-FC7A-4838-AB8C-626A561A02C6}"/>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a:p>
        </p:txBody>
      </p:sp>
    </p:spTree>
    <p:extLst>
      <p:ext uri="{BB962C8B-B14F-4D97-AF65-F5344CB8AC3E}">
        <p14:creationId xmlns:p14="http://schemas.microsoft.com/office/powerpoint/2010/main" val="325102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D1D104-594C-46CE-8957-C4F9FE3BF6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5864B53-874C-4423-86B9-AB9204F0DB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20B309F-F169-4C87-8F48-874FACC07D18}"/>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E5EF3E33-B339-4001-BDE1-4589F2F719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0E092A3-0A87-4278-A71F-E28BE5CFF29E}"/>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4164509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6A6B20-4B36-4C02-81EB-3C7E138A8F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BF5D32A-4EFD-417E-9146-1DC04302B17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031F6F-FDD6-4DFD-A273-EDF9546B4A69}"/>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58ECE496-1BF3-4C53-B668-B92C77EA31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07FC892-3348-4A9E-AFFC-E7BE547D62E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577731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13684-1218-4C94-A90B-057C01157E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03D31D5-5F7D-4032-89B9-C2327B1E2B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236E6FF1-4C1C-4118-9C2F-3ACF82227F5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FABBE4F9-97AD-460E-A033-F42498E9BB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D80B953-EEE9-4551-BA3F-C7F72A9F152F}"/>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380204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C52314-77E7-46C5-B04C-619F149890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6703F32-198C-4020-BE78-EB5CCB7B7D3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B0BF026-AFDB-4806-82FE-7469CC58102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2825F1-39E5-4CAF-B325-D463F29C387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6" name="Footer Placeholder 5">
            <a:extLst>
              <a:ext uri="{FF2B5EF4-FFF2-40B4-BE49-F238E27FC236}">
                <a16:creationId xmlns="" xmlns:a16="http://schemas.microsoft.com/office/drawing/2014/main" id="{C88F33E0-BD28-423B-9299-625FE385F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DDD9860-B40D-45F3-ACD5-ACC76739009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660374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B84FA7-8D12-4B9B-90EC-ADCE622E57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0293863-465C-40E0-B882-899E2761063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0BAF282-B944-40E9-A33E-70C10CE3971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DB0E85F-9B79-441D-AB13-3BC71A5369B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5F4ED86-2A91-489F-9C7E-427ADBEA817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769F553-9B1C-4F0D-9BD0-1691F33857D5}"/>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8" name="Footer Placeholder 7">
            <a:extLst>
              <a:ext uri="{FF2B5EF4-FFF2-40B4-BE49-F238E27FC236}">
                <a16:creationId xmlns="" xmlns:a16="http://schemas.microsoft.com/office/drawing/2014/main" id="{8AFBD201-7B71-4F03-9F68-A826C8C9ED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FD53B02C-0B79-472F-AE6A-26E70240456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724607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839AEB-8518-497F-887A-2033BF71A7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F3BFEC48-89F1-485C-9D41-AC012E9954D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4" name="Footer Placeholder 3">
            <a:extLst>
              <a:ext uri="{FF2B5EF4-FFF2-40B4-BE49-F238E27FC236}">
                <a16:creationId xmlns="" xmlns:a16="http://schemas.microsoft.com/office/drawing/2014/main" id="{A8DA73DB-0521-46D7-B4A8-93DEC81AB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389D3C57-2736-4414-B7DE-A60C165534B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2975543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79318E-0D03-474B-8C4B-D2611D07EC1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3" name="Footer Placeholder 2">
            <a:extLst>
              <a:ext uri="{FF2B5EF4-FFF2-40B4-BE49-F238E27FC236}">
                <a16:creationId xmlns="" xmlns:a16="http://schemas.microsoft.com/office/drawing/2014/main" id="{2308D857-00C4-4D6B-87A6-575F8BD2B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6CF431C5-90D2-4677-B374-F9C25FF1027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2181217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02B63-8DC8-4685-80E7-4D4F44767E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A3190C7-9444-4D2E-A00C-237A00F69F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6157D21-99B7-47B1-B839-3145706EF7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BF0C5F5-8737-4A46-82C9-691AFC43A71C}"/>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6" name="Footer Placeholder 5">
            <a:extLst>
              <a:ext uri="{FF2B5EF4-FFF2-40B4-BE49-F238E27FC236}">
                <a16:creationId xmlns="" xmlns:a16="http://schemas.microsoft.com/office/drawing/2014/main" id="{DFAB9F4B-38E4-4D30-8E09-685E34AAD2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4B9A99A-CB63-4196-8D52-2DB567E181DA}"/>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422159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839AEB-8518-497F-887A-2033BF71A7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F3BFEC48-89F1-485C-9D41-AC012E9954D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4" name="Footer Placeholder 3">
            <a:extLst>
              <a:ext uri="{FF2B5EF4-FFF2-40B4-BE49-F238E27FC236}">
                <a16:creationId xmlns="" xmlns:a16="http://schemas.microsoft.com/office/drawing/2014/main" id="{A8DA73DB-0521-46D7-B4A8-93DEC81AB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389D3C57-2736-4414-B7DE-A60C165534B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3932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68772-D30D-4195-8B64-23C057ACD7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2608C3E-2318-493B-BCD7-FAD9D64C99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89269C5-10C3-489E-85D8-A627598892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06FD23A-5489-4114-BF3D-4E30D3C5F0C4}"/>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6" name="Footer Placeholder 5">
            <a:extLst>
              <a:ext uri="{FF2B5EF4-FFF2-40B4-BE49-F238E27FC236}">
                <a16:creationId xmlns="" xmlns:a16="http://schemas.microsoft.com/office/drawing/2014/main" id="{89BA3563-FD92-48E0-9F18-FD94E32E97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70CB025-43E4-47CC-A96C-9D7909BC264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2810801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4CF3C-F09C-4587-B6A3-CBE65E5FEB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2EB7277-A1C0-4C4A-9B65-8A6DB4451B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A9FB9C-4CF6-4F68-9855-3DFB83D6CF8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FB37B05B-A91B-45D9-A1B8-307690AD43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A53567F-DDCB-4247-BEBB-B3DC05333D5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41894121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6C9389-3FA6-4B2D-8F17-13A7C1BAB8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D8EBB16-C437-492D-A870-DCE3954DF8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6C880-6AF2-4035-8FAD-56C19957ABC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5" name="Footer Placeholder 4">
            <a:extLst>
              <a:ext uri="{FF2B5EF4-FFF2-40B4-BE49-F238E27FC236}">
                <a16:creationId xmlns="" xmlns:a16="http://schemas.microsoft.com/office/drawing/2014/main" id="{7D9F9154-EDC6-40EA-9694-FF27B2F441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070A3A9-2C94-48F8-9EFE-A769C2EC989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6450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79318E-0D03-474B-8C4B-D2611D07EC1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3" name="Footer Placeholder 2">
            <a:extLst>
              <a:ext uri="{FF2B5EF4-FFF2-40B4-BE49-F238E27FC236}">
                <a16:creationId xmlns="" xmlns:a16="http://schemas.microsoft.com/office/drawing/2014/main" id="{2308D857-00C4-4D6B-87A6-575F8BD2B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6CF431C5-90D2-4677-B374-F9C25FF1027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93608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02B63-8DC8-4685-80E7-4D4F44767E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A3190C7-9444-4D2E-A00C-237A00F69F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6157D21-99B7-47B1-B839-3145706EF7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BF0C5F5-8737-4A46-82C9-691AFC43A71C}"/>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6" name="Footer Placeholder 5">
            <a:extLst>
              <a:ext uri="{FF2B5EF4-FFF2-40B4-BE49-F238E27FC236}">
                <a16:creationId xmlns="" xmlns:a16="http://schemas.microsoft.com/office/drawing/2014/main" id="{DFAB9F4B-38E4-4D30-8E09-685E34AAD2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4B9A99A-CB63-4196-8D52-2DB567E181DA}"/>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6805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68772-D30D-4195-8B64-23C057ACD7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2608C3E-2318-493B-BCD7-FAD9D64C99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89269C5-10C3-489E-85D8-A627598892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06FD23A-5489-4114-BF3D-4E30D3C5F0C4}"/>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5/1/2018</a:t>
            </a:fld>
            <a:endParaRPr lang="en-US"/>
          </a:p>
        </p:txBody>
      </p:sp>
      <p:sp>
        <p:nvSpPr>
          <p:cNvPr id="6" name="Footer Placeholder 5">
            <a:extLst>
              <a:ext uri="{FF2B5EF4-FFF2-40B4-BE49-F238E27FC236}">
                <a16:creationId xmlns="" xmlns:a16="http://schemas.microsoft.com/office/drawing/2014/main" id="{89BA3563-FD92-48E0-9F18-FD94E32E97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070CB025-43E4-47CC-A96C-9D7909BC264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60192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 xmlns:a16="http://schemas.microsoft.com/office/drawing/2014/main" id="{68520AB3-9CAF-4C0C-990B-84CB6322CEF1}"/>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8" name="Freeform 4">
            <a:extLst>
              <a:ext uri="{FF2B5EF4-FFF2-40B4-BE49-F238E27FC236}">
                <a16:creationId xmlns="" xmlns:a16="http://schemas.microsoft.com/office/drawing/2014/main" id="{FE564190-A2C0-42DB-86E1-4F95FA021AF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9" name="Picture 8">
            <a:extLst>
              <a:ext uri="{FF2B5EF4-FFF2-40B4-BE49-F238E27FC236}">
                <a16:creationId xmlns="" xmlns:a16="http://schemas.microsoft.com/office/drawing/2014/main" id="{01A5866F-D375-4295-98CC-F8913A1CC33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8681" b="10622"/>
          <a:stretch/>
        </p:blipFill>
        <p:spPr>
          <a:xfrm>
            <a:off x="168887" y="174957"/>
            <a:ext cx="1163061" cy="758898"/>
          </a:xfrm>
          <a:prstGeom prst="rect">
            <a:avLst/>
          </a:prstGeom>
          <a:effectLst/>
        </p:spPr>
      </p:pic>
      <p:cxnSp>
        <p:nvCxnSpPr>
          <p:cNvPr id="10" name="Straight Connector 9">
            <a:extLst>
              <a:ext uri="{FF2B5EF4-FFF2-40B4-BE49-F238E27FC236}">
                <a16:creationId xmlns="" xmlns:a16="http://schemas.microsoft.com/office/drawing/2014/main" id="{A011E108-1254-4D48-BEE9-70DDC97B091E}"/>
              </a:ext>
            </a:extLst>
          </p:cNvPr>
          <p:cNvCxnSpPr>
            <a:cxnSpLocks/>
          </p:cNvCxnSpPr>
          <p:nvPr/>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64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6" r:id="rId12"/>
    <p:sldLayoutId id="2147483738" r:id="rId13"/>
    <p:sldLayoutId id="2147483740" r:id="rId14"/>
    <p:sldLayoutId id="2147483742" r:id="rId15"/>
    <p:sldLayoutId id="2147483743" r:id="rId16"/>
    <p:sldLayoutId id="214748374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 xmlns:a16="http://schemas.microsoft.com/office/drawing/2014/main" id="{6BD83EC1-38E6-4FB3-B832-CF3D7791A57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8" name="Freeform 4">
            <a:extLst>
              <a:ext uri="{FF2B5EF4-FFF2-40B4-BE49-F238E27FC236}">
                <a16:creationId xmlns="" xmlns:a16="http://schemas.microsoft.com/office/drawing/2014/main" id="{D713917A-610C-4050-B93E-3C500F70A11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23832057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 xmlns:a16="http://schemas.microsoft.com/office/drawing/2014/main" id="{6BD83EC1-38E6-4FB3-B832-CF3D7791A57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8" name="Freeform 4">
            <a:extLst>
              <a:ext uri="{FF2B5EF4-FFF2-40B4-BE49-F238E27FC236}">
                <a16:creationId xmlns="" xmlns:a16="http://schemas.microsoft.com/office/drawing/2014/main" id="{D713917A-610C-4050-B93E-3C500F70A11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4" name="Picture 3">
            <a:extLst>
              <a:ext uri="{FF2B5EF4-FFF2-40B4-BE49-F238E27FC236}">
                <a16:creationId xmlns="" xmlns:a16="http://schemas.microsoft.com/office/drawing/2014/main" id="{1018298A-CF16-4A9F-B4B6-09F7F61B3EE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8681" b="10622"/>
          <a:stretch/>
        </p:blipFill>
        <p:spPr>
          <a:xfrm>
            <a:off x="3553044" y="626593"/>
            <a:ext cx="5084324" cy="3317521"/>
          </a:xfrm>
          <a:prstGeom prst="rect">
            <a:avLst/>
          </a:prstGeom>
          <a:effectLst/>
        </p:spPr>
      </p:pic>
    </p:spTree>
    <p:extLst>
      <p:ext uri="{BB962C8B-B14F-4D97-AF65-F5344CB8AC3E}">
        <p14:creationId xmlns:p14="http://schemas.microsoft.com/office/powerpoint/2010/main" val="18329975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 xmlns:a16="http://schemas.microsoft.com/office/drawing/2014/main" id="{6BD83EC1-38E6-4FB3-B832-CF3D7791A57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8" name="Freeform 4">
            <a:extLst>
              <a:ext uri="{FF2B5EF4-FFF2-40B4-BE49-F238E27FC236}">
                <a16:creationId xmlns="" xmlns:a16="http://schemas.microsoft.com/office/drawing/2014/main" id="{D713917A-610C-4050-B93E-3C500F70A11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cxnSp>
        <p:nvCxnSpPr>
          <p:cNvPr id="4" name="Straight Connector 3">
            <a:extLst>
              <a:ext uri="{FF2B5EF4-FFF2-40B4-BE49-F238E27FC236}">
                <a16:creationId xmlns="" xmlns:a16="http://schemas.microsoft.com/office/drawing/2014/main" id="{2E3A4FF6-7B22-4E75-B21D-B7DDFEDF8CF2}"/>
              </a:ext>
            </a:extLst>
          </p:cNvPr>
          <p:cNvCxnSpPr/>
          <p:nvPr/>
        </p:nvCxnSpPr>
        <p:spPr>
          <a:xfrm>
            <a:off x="7870877" y="2628901"/>
            <a:ext cx="0" cy="148590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5F787F78-2260-4A2E-956D-D601E058DF2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8681" b="10622"/>
          <a:stretch/>
        </p:blipFill>
        <p:spPr>
          <a:xfrm>
            <a:off x="8139625" y="2445926"/>
            <a:ext cx="2687062" cy="1753309"/>
          </a:xfrm>
          <a:prstGeom prst="rect">
            <a:avLst/>
          </a:prstGeom>
          <a:effectLst/>
        </p:spPr>
      </p:pic>
    </p:spTree>
    <p:extLst>
      <p:ext uri="{BB962C8B-B14F-4D97-AF65-F5344CB8AC3E}">
        <p14:creationId xmlns:p14="http://schemas.microsoft.com/office/powerpoint/2010/main" val="15160194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 xmlns:a16="http://schemas.microsoft.com/office/drawing/2014/main" id="{68520AB3-9CAF-4C0C-990B-84CB6322CEF1}"/>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8" name="Freeform 4">
            <a:extLst>
              <a:ext uri="{FF2B5EF4-FFF2-40B4-BE49-F238E27FC236}">
                <a16:creationId xmlns="" xmlns:a16="http://schemas.microsoft.com/office/drawing/2014/main" id="{FE564190-A2C0-42DB-86E1-4F95FA021AF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9" name="Picture 8">
            <a:extLst>
              <a:ext uri="{FF2B5EF4-FFF2-40B4-BE49-F238E27FC236}">
                <a16:creationId xmlns="" xmlns:a16="http://schemas.microsoft.com/office/drawing/2014/main" id="{01A5866F-D375-4295-98CC-F8913A1CC33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8681" b="10622"/>
          <a:stretch/>
        </p:blipFill>
        <p:spPr>
          <a:xfrm>
            <a:off x="168887" y="174957"/>
            <a:ext cx="1163061" cy="758898"/>
          </a:xfrm>
          <a:prstGeom prst="rect">
            <a:avLst/>
          </a:prstGeom>
          <a:effectLst/>
        </p:spPr>
      </p:pic>
      <p:cxnSp>
        <p:nvCxnSpPr>
          <p:cNvPr id="10" name="Straight Connector 9">
            <a:extLst>
              <a:ext uri="{FF2B5EF4-FFF2-40B4-BE49-F238E27FC236}">
                <a16:creationId xmlns="" xmlns:a16="http://schemas.microsoft.com/office/drawing/2014/main" id="{A011E108-1254-4D48-BEE9-70DDC97B091E}"/>
              </a:ext>
            </a:extLst>
          </p:cNvPr>
          <p:cNvCxnSpPr>
            <a:cxnSpLocks/>
          </p:cNvCxnSpPr>
          <p:nvPr/>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22C10015-2322-406F-814B-2B0311F25569}"/>
              </a:ext>
            </a:extLst>
          </p:cNvPr>
          <p:cNvCxnSpPr>
            <a:cxnSpLocks/>
          </p:cNvCxnSpPr>
          <p:nvPr/>
        </p:nvCxnSpPr>
        <p:spPr>
          <a:xfrm>
            <a:off x="7015357" y="2686050"/>
            <a:ext cx="0" cy="148590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12455B7E-CF8A-4AC4-B689-DCCB87160CD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8681" b="10622"/>
          <a:stretch/>
        </p:blipFill>
        <p:spPr>
          <a:xfrm>
            <a:off x="7356951" y="2552345"/>
            <a:ext cx="2847680" cy="1753309"/>
          </a:xfrm>
          <a:prstGeom prst="rect">
            <a:avLst/>
          </a:prstGeom>
          <a:effectLst/>
        </p:spPr>
      </p:pic>
    </p:spTree>
    <p:extLst>
      <p:ext uri="{BB962C8B-B14F-4D97-AF65-F5344CB8AC3E}">
        <p14:creationId xmlns:p14="http://schemas.microsoft.com/office/powerpoint/2010/main" val="42132022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18160" y="2791768"/>
            <a:ext cx="7421880"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4800" b="1" dirty="0" smtClean="0">
                <a:solidFill>
                  <a:srgbClr val="163A78"/>
                </a:solidFill>
                <a:latin typeface="Arial" pitchFamily="34" charset="0"/>
                <a:ea typeface="Calibri" panose="020F0502020204030204" pitchFamily="34" charset="0"/>
                <a:cs typeface="Arial" pitchFamily="34" charset="0"/>
              </a:rPr>
              <a:t>Workforce Development</a:t>
            </a:r>
          </a:p>
          <a:p>
            <a:pPr>
              <a:lnSpc>
                <a:spcPct val="115000"/>
              </a:lnSpc>
              <a:spcBef>
                <a:spcPts val="0"/>
              </a:spcBef>
              <a:spcAft>
                <a:spcPts val="1000"/>
              </a:spcAft>
            </a:pPr>
            <a:r>
              <a:rPr lang="en-US" sz="4800" b="1" dirty="0" smtClean="0">
                <a:solidFill>
                  <a:srgbClr val="163A78"/>
                </a:solidFill>
                <a:latin typeface="Arial" pitchFamily="34" charset="0"/>
                <a:ea typeface="Calibri" panose="020F0502020204030204" pitchFamily="34" charset="0"/>
                <a:cs typeface="Arial" pitchFamily="34" charset="0"/>
              </a:rPr>
              <a:t>Apprenticeship &amp; Training</a:t>
            </a:r>
            <a:endParaRPr lang="en-US" sz="4800" b="1" dirty="0">
              <a:solidFill>
                <a:srgbClr val="163A78"/>
              </a:solidFill>
              <a:latin typeface="Arial" pitchFamily="34" charset="0"/>
              <a:ea typeface="Calibri" panose="020F0502020204030204" pitchFamily="34" charset="0"/>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7436" y="770854"/>
            <a:ext cx="3255433"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439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endParaRPr lang="en-US" sz="3600" dirty="0">
              <a:solidFill>
                <a:srgbClr val="163A78"/>
              </a:solidFill>
              <a:latin typeface="Arial" pitchFamily="34" charset="0"/>
              <a:ea typeface="Calibri" panose="020F0502020204030204" pitchFamily="34" charset="0"/>
              <a:cs typeface="Arial" pitchFamily="34" charset="0"/>
            </a:endParaRPr>
          </a:p>
        </p:txBody>
      </p:sp>
      <p:sp>
        <p:nvSpPr>
          <p:cNvPr id="3" name="TextBox 2"/>
          <p:cNvSpPr txBox="1"/>
          <p:nvPr/>
        </p:nvSpPr>
        <p:spPr>
          <a:xfrm>
            <a:off x="605117" y="2035692"/>
            <a:ext cx="10919011" cy="646331"/>
          </a:xfrm>
          <a:prstGeom prst="rect">
            <a:avLst/>
          </a:prstGeom>
          <a:noFill/>
        </p:spPr>
        <p:txBody>
          <a:bodyPr wrap="square" rtlCol="0">
            <a:spAutoFit/>
          </a:bodyPr>
          <a:lstStyle/>
          <a:p>
            <a:r>
              <a:rPr lang="en-US" sz="3600" b="1" dirty="0" smtClean="0">
                <a:solidFill>
                  <a:srgbClr val="002060"/>
                </a:solidFill>
              </a:rPr>
              <a:t>Expanding Apprenticeships in America</a:t>
            </a:r>
            <a:endParaRPr lang="en-US" sz="3600" b="1" dirty="0">
              <a:solidFill>
                <a:srgbClr val="00206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12" name="Title 3"/>
          <p:cNvSpPr txBox="1">
            <a:spLocks/>
          </p:cNvSpPr>
          <p:nvPr/>
        </p:nvSpPr>
        <p:spPr>
          <a:xfrm>
            <a:off x="1580363" y="181886"/>
            <a:ext cx="10276655" cy="703330"/>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smtClean="0">
                <a:solidFill>
                  <a:srgbClr val="163A78"/>
                </a:solidFill>
                <a:latin typeface="+mn-lt"/>
                <a:ea typeface="Calibri" panose="020F0502020204030204" pitchFamily="34" charset="0"/>
                <a:cs typeface="Arial" pitchFamily="34" charset="0"/>
              </a:rPr>
              <a:t>What Apprenticeship Expansion Addresses </a:t>
            </a:r>
            <a:endParaRPr lang="en-US" sz="3600" b="1" dirty="0">
              <a:solidFill>
                <a:srgbClr val="163A78"/>
              </a:solidFill>
              <a:latin typeface="+mn-lt"/>
              <a:ea typeface="Calibri" panose="020F0502020204030204" pitchFamily="34" charset="0"/>
              <a:cs typeface="Arial" pitchFamily="34" charset="0"/>
            </a:endParaRPr>
          </a:p>
        </p:txBody>
      </p:sp>
      <p:sp>
        <p:nvSpPr>
          <p:cNvPr id="4" name="Rectangle 3"/>
          <p:cNvSpPr/>
          <p:nvPr/>
        </p:nvSpPr>
        <p:spPr>
          <a:xfrm>
            <a:off x="605117" y="2620467"/>
            <a:ext cx="5775684" cy="523220"/>
          </a:xfrm>
          <a:prstGeom prst="rect">
            <a:avLst/>
          </a:prstGeom>
        </p:spPr>
        <p:txBody>
          <a:bodyPr wrap="none">
            <a:spAutoFit/>
          </a:bodyPr>
          <a:lstStyle/>
          <a:p>
            <a:r>
              <a:rPr lang="en-US" sz="2800" b="1" i="1" dirty="0">
                <a:solidFill>
                  <a:schemeClr val="bg1">
                    <a:lumMod val="65000"/>
                  </a:schemeClr>
                </a:solidFill>
              </a:rPr>
              <a:t>June 15, 2017- Executive Order 13801</a:t>
            </a:r>
          </a:p>
        </p:txBody>
      </p:sp>
    </p:spTree>
    <p:extLst>
      <p:ext uri="{BB962C8B-B14F-4D97-AF65-F5344CB8AC3E}">
        <p14:creationId xmlns:p14="http://schemas.microsoft.com/office/powerpoint/2010/main" val="399371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endParaRPr lang="en-US" sz="3600" dirty="0">
              <a:solidFill>
                <a:srgbClr val="163A78"/>
              </a:solidFill>
              <a:latin typeface="Arial" pitchFamily="34" charset="0"/>
              <a:ea typeface="Calibri" panose="020F0502020204030204" pitchFamily="34" charset="0"/>
              <a:cs typeface="Arial" pitchFamily="34" charset="0"/>
            </a:endParaRPr>
          </a:p>
        </p:txBody>
      </p:sp>
      <p:sp>
        <p:nvSpPr>
          <p:cNvPr id="3" name="TextBox 2"/>
          <p:cNvSpPr txBox="1"/>
          <p:nvPr/>
        </p:nvSpPr>
        <p:spPr>
          <a:xfrm>
            <a:off x="559398" y="1105977"/>
            <a:ext cx="10919011" cy="4585871"/>
          </a:xfrm>
          <a:prstGeom prst="rect">
            <a:avLst/>
          </a:prstGeom>
          <a:noFill/>
        </p:spPr>
        <p:txBody>
          <a:bodyPr wrap="square" rtlCol="0">
            <a:spAutoFit/>
          </a:bodyPr>
          <a:lstStyle/>
          <a:p>
            <a:r>
              <a:rPr lang="en-US" sz="3600" b="1" dirty="0" smtClean="0">
                <a:solidFill>
                  <a:srgbClr val="002060"/>
                </a:solidFill>
              </a:rPr>
              <a:t>Executive Order 13801- Drivers</a:t>
            </a:r>
          </a:p>
          <a:p>
            <a:endParaRPr lang="en-US" sz="3200" b="1" dirty="0" smtClean="0">
              <a:solidFill>
                <a:srgbClr val="002060"/>
              </a:solidFill>
            </a:endParaRPr>
          </a:p>
          <a:p>
            <a:pPr marL="971550" lvl="1" indent="-514350">
              <a:buFont typeface="+mj-lt"/>
              <a:buAutoNum type="arabicPeriod"/>
            </a:pPr>
            <a:r>
              <a:rPr lang="en-US" sz="2800" dirty="0" smtClean="0">
                <a:solidFill>
                  <a:srgbClr val="1F4E79"/>
                </a:solidFill>
              </a:rPr>
              <a:t>America’s education system and workforce development programs are in need of reform</a:t>
            </a:r>
          </a:p>
          <a:p>
            <a:pPr marL="971550" lvl="1" indent="-514350">
              <a:buFont typeface="+mj-lt"/>
              <a:buAutoNum type="arabicPeriod"/>
            </a:pPr>
            <a:r>
              <a:rPr lang="en-US" sz="2800" dirty="0" smtClean="0">
                <a:solidFill>
                  <a:srgbClr val="1F4E79"/>
                </a:solidFill>
              </a:rPr>
              <a:t>Placing a priority on preparing workers to fill existing and newly created jobs</a:t>
            </a:r>
          </a:p>
          <a:p>
            <a:pPr marL="971550" lvl="1" indent="-514350">
              <a:buFont typeface="+mj-lt"/>
              <a:buAutoNum type="arabicPeriod"/>
            </a:pPr>
            <a:r>
              <a:rPr lang="en-US" sz="2800" dirty="0" smtClean="0">
                <a:solidFill>
                  <a:srgbClr val="1F4E79"/>
                </a:solidFill>
              </a:rPr>
              <a:t>Higher education is increasingly unaffordable</a:t>
            </a:r>
          </a:p>
          <a:p>
            <a:pPr marL="971550" lvl="1" indent="-514350">
              <a:buFont typeface="+mj-lt"/>
              <a:buAutoNum type="arabicPeriod"/>
            </a:pPr>
            <a:r>
              <a:rPr lang="en-US" sz="2800" dirty="0" smtClean="0">
                <a:solidFill>
                  <a:srgbClr val="1F4E79"/>
                </a:solidFill>
              </a:rPr>
              <a:t>Colleges and universities fail to help students graduate with the skills necessary to secure high paying jobs</a:t>
            </a:r>
          </a:p>
          <a:p>
            <a:pPr marL="971550" lvl="1" indent="-514350">
              <a:buFont typeface="+mj-lt"/>
              <a:buAutoNum type="arabicPeriod"/>
            </a:pPr>
            <a:r>
              <a:rPr lang="en-US" sz="2800" dirty="0" smtClean="0">
                <a:solidFill>
                  <a:srgbClr val="1F4E79"/>
                </a:solidFill>
              </a:rPr>
              <a:t>Crushing student debt and no direct connection to jobs</a:t>
            </a:r>
            <a:endParaRPr lang="en-US" sz="2800" dirty="0">
              <a:solidFill>
                <a:srgbClr val="1F4E79"/>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12" name="Title 3"/>
          <p:cNvSpPr txBox="1">
            <a:spLocks/>
          </p:cNvSpPr>
          <p:nvPr/>
        </p:nvSpPr>
        <p:spPr>
          <a:xfrm>
            <a:off x="1580363" y="181885"/>
            <a:ext cx="10276655"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smtClean="0">
                <a:solidFill>
                  <a:srgbClr val="163A78"/>
                </a:solidFill>
                <a:latin typeface="+mn-lt"/>
                <a:ea typeface="Calibri" panose="020F0502020204030204" pitchFamily="34" charset="0"/>
                <a:cs typeface="Arial" pitchFamily="34" charset="0"/>
              </a:rPr>
              <a:t>Expanding Apprenticeship in America</a:t>
            </a:r>
            <a:endParaRPr lang="en-US" sz="3600" dirty="0">
              <a:solidFill>
                <a:srgbClr val="163A78"/>
              </a:solidFill>
              <a:latin typeface="+mn-lt"/>
              <a:ea typeface="Calibri" panose="020F0502020204030204" pitchFamily="34" charset="0"/>
              <a:cs typeface="Arial" pitchFamily="34" charset="0"/>
            </a:endParaRPr>
          </a:p>
        </p:txBody>
      </p:sp>
    </p:spTree>
    <p:extLst>
      <p:ext uri="{BB962C8B-B14F-4D97-AF65-F5344CB8AC3E}">
        <p14:creationId xmlns:p14="http://schemas.microsoft.com/office/powerpoint/2010/main" val="144167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endParaRPr lang="en-US" sz="3600" dirty="0">
              <a:solidFill>
                <a:srgbClr val="163A78"/>
              </a:solidFill>
              <a:latin typeface="Arial" pitchFamily="34" charset="0"/>
              <a:ea typeface="Calibri" panose="020F0502020204030204" pitchFamily="34" charset="0"/>
              <a:cs typeface="Arial" pitchFamily="34" charset="0"/>
            </a:endParaRPr>
          </a:p>
        </p:txBody>
      </p:sp>
      <p:sp>
        <p:nvSpPr>
          <p:cNvPr id="3" name="TextBox 2"/>
          <p:cNvSpPr txBox="1"/>
          <p:nvPr/>
        </p:nvSpPr>
        <p:spPr>
          <a:xfrm>
            <a:off x="620358" y="1108517"/>
            <a:ext cx="10919011" cy="5078313"/>
          </a:xfrm>
          <a:prstGeom prst="rect">
            <a:avLst/>
          </a:prstGeom>
          <a:noFill/>
        </p:spPr>
        <p:txBody>
          <a:bodyPr wrap="square" rtlCol="0">
            <a:spAutoFit/>
          </a:bodyPr>
          <a:lstStyle/>
          <a:p>
            <a:r>
              <a:rPr lang="en-US" sz="3200" b="1" dirty="0" smtClean="0">
                <a:solidFill>
                  <a:srgbClr val="002060"/>
                </a:solidFill>
              </a:rPr>
              <a:t>Task Force Mission: </a:t>
            </a:r>
            <a:r>
              <a:rPr lang="en-US" sz="2800" dirty="0" smtClean="0">
                <a:solidFill>
                  <a:srgbClr val="002060"/>
                </a:solidFill>
              </a:rPr>
              <a:t>identifying strategies and proposal to promote apprenticeships, especially in sectors where apprenticeship programs are insufficient.</a:t>
            </a:r>
          </a:p>
          <a:p>
            <a:r>
              <a:rPr lang="en-US" sz="3200" dirty="0" smtClean="0">
                <a:solidFill>
                  <a:srgbClr val="002060"/>
                </a:solidFill>
              </a:rPr>
              <a:t> </a:t>
            </a:r>
            <a:endParaRPr lang="en-US" sz="3200" b="1" dirty="0" smtClean="0">
              <a:solidFill>
                <a:srgbClr val="002060"/>
              </a:solidFill>
            </a:endParaRPr>
          </a:p>
          <a:p>
            <a:pPr marL="971550" lvl="1" indent="-514350">
              <a:buFont typeface="+mj-lt"/>
              <a:buAutoNum type="arabicPeriod"/>
            </a:pPr>
            <a:r>
              <a:rPr lang="en-US" sz="2800" dirty="0" smtClean="0">
                <a:solidFill>
                  <a:srgbClr val="002060"/>
                </a:solidFill>
              </a:rPr>
              <a:t>Federal initiatives to promote apprenticeships</a:t>
            </a:r>
          </a:p>
          <a:p>
            <a:pPr marL="971550" lvl="1" indent="-514350">
              <a:buFont typeface="+mj-lt"/>
              <a:buAutoNum type="arabicPeriod"/>
            </a:pPr>
            <a:r>
              <a:rPr lang="en-US" sz="2800" dirty="0" smtClean="0">
                <a:solidFill>
                  <a:srgbClr val="002060"/>
                </a:solidFill>
              </a:rPr>
              <a:t>Administrative and legislative reforms that would facilitate the formation and success of apprenticeship programs</a:t>
            </a:r>
          </a:p>
          <a:p>
            <a:pPr marL="971550" lvl="1" indent="-514350">
              <a:buFont typeface="+mj-lt"/>
              <a:buAutoNum type="arabicPeriod"/>
            </a:pPr>
            <a:r>
              <a:rPr lang="en-US" sz="2800" dirty="0" smtClean="0">
                <a:solidFill>
                  <a:srgbClr val="002060"/>
                </a:solidFill>
              </a:rPr>
              <a:t>The most effective strategies for creating industry-recognized apprenticeships </a:t>
            </a:r>
          </a:p>
          <a:p>
            <a:pPr marL="971550" lvl="1" indent="-514350">
              <a:buFont typeface="+mj-lt"/>
              <a:buAutoNum type="arabicPeriod"/>
            </a:pPr>
            <a:r>
              <a:rPr lang="en-US" sz="2800" dirty="0" smtClean="0">
                <a:solidFill>
                  <a:srgbClr val="002060"/>
                </a:solidFill>
              </a:rPr>
              <a:t>The most effective strategies for amplifying and encouraging private-sector initiatives to promote apprenticeships</a:t>
            </a:r>
            <a:endParaRPr lang="en-US" sz="2800" dirty="0">
              <a:solidFill>
                <a:srgbClr val="00206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12" name="Title 3"/>
          <p:cNvSpPr txBox="1">
            <a:spLocks/>
          </p:cNvSpPr>
          <p:nvPr/>
        </p:nvSpPr>
        <p:spPr>
          <a:xfrm>
            <a:off x="1580363" y="181885"/>
            <a:ext cx="10276655"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smtClean="0">
                <a:solidFill>
                  <a:srgbClr val="1F4E79"/>
                </a:solidFill>
                <a:latin typeface="+mn-lt"/>
                <a:ea typeface="Calibri" panose="020F0502020204030204" pitchFamily="34" charset="0"/>
                <a:cs typeface="Arial" pitchFamily="34" charset="0"/>
              </a:rPr>
              <a:t>Expanding Apprenticeship in America</a:t>
            </a:r>
            <a:endParaRPr lang="en-US" sz="3600" dirty="0">
              <a:solidFill>
                <a:srgbClr val="1F4E79"/>
              </a:solidFill>
              <a:latin typeface="+mn-lt"/>
              <a:ea typeface="Calibri" panose="020F0502020204030204" pitchFamily="34" charset="0"/>
              <a:cs typeface="Arial" pitchFamily="34" charset="0"/>
            </a:endParaRPr>
          </a:p>
        </p:txBody>
      </p:sp>
    </p:spTree>
    <p:extLst>
      <p:ext uri="{BB962C8B-B14F-4D97-AF65-F5344CB8AC3E}">
        <p14:creationId xmlns:p14="http://schemas.microsoft.com/office/powerpoint/2010/main" val="325535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43050" y="0"/>
            <a:ext cx="10648950" cy="1047750"/>
          </a:xfrm>
          <a:noFill/>
          <a:ln>
            <a:noFill/>
          </a:ln>
        </p:spPr>
        <p:txBody>
          <a:bodyPr anchor="ctr">
            <a:normAutofit/>
          </a:bodyPr>
          <a:lstStyle/>
          <a:p>
            <a:pPr eaLnBrk="1" hangingPunct="1"/>
            <a:r>
              <a:rPr lang="en-US" altLang="en-US" sz="3600" b="1" dirty="0" smtClean="0">
                <a:solidFill>
                  <a:srgbClr val="163A78"/>
                </a:solidFill>
                <a:latin typeface="+mn-lt"/>
                <a:ea typeface="Segoe UI" panose="020B0502040204020203" pitchFamily="34" charset="0"/>
                <a:cs typeface="Segoe UI" panose="020B0502040204020203" pitchFamily="34" charset="0"/>
              </a:rPr>
              <a:t>Task Force </a:t>
            </a:r>
            <a:r>
              <a:rPr lang="en-US" altLang="en-US" sz="3600" b="1" dirty="0">
                <a:solidFill>
                  <a:srgbClr val="163A78"/>
                </a:solidFill>
                <a:latin typeface="+mn-lt"/>
                <a:ea typeface="Segoe UI" panose="020B0502040204020203" pitchFamily="34" charset="0"/>
                <a:cs typeface="Segoe UI" panose="020B0502040204020203" pitchFamily="34" charset="0"/>
              </a:rPr>
              <a:t>Subcommittees</a:t>
            </a:r>
          </a:p>
        </p:txBody>
      </p:sp>
      <p:sp>
        <p:nvSpPr>
          <p:cNvPr id="7" name="Content Placeholder 3"/>
          <p:cNvSpPr>
            <a:spLocks noGrp="1"/>
          </p:cNvSpPr>
          <p:nvPr>
            <p:ph sz="quarter" idx="1"/>
          </p:nvPr>
        </p:nvSpPr>
        <p:spPr>
          <a:xfrm>
            <a:off x="913014" y="1313408"/>
            <a:ext cx="11039303" cy="4089865"/>
          </a:xfrm>
        </p:spPr>
        <p:txBody>
          <a:bodyPr anchor="ctr">
            <a:normAutofit/>
          </a:bodyPr>
          <a:lstStyle/>
          <a:p>
            <a:pPr marL="571500" indent="-571500">
              <a:lnSpc>
                <a:spcPct val="150000"/>
              </a:lnSpc>
              <a:buClr>
                <a:srgbClr val="2A5681"/>
              </a:buClr>
              <a:buFont typeface="+mj-lt"/>
              <a:buAutoNum type="arabicPeriod"/>
            </a:pPr>
            <a:r>
              <a:rPr lang="en-US" altLang="en-US" sz="2800" dirty="0">
                <a:solidFill>
                  <a:srgbClr val="1F4E79"/>
                </a:solidFill>
                <a:ea typeface="Segoe UI" panose="020B0502040204020203" pitchFamily="34" charset="0"/>
                <a:cs typeface="Segoe UI" panose="020B0502040204020203" pitchFamily="34" charset="0"/>
              </a:rPr>
              <a:t>Subcommittee on Education and Credentialing</a:t>
            </a:r>
          </a:p>
          <a:p>
            <a:pPr marL="571500" indent="-571500">
              <a:lnSpc>
                <a:spcPct val="150000"/>
              </a:lnSpc>
              <a:buClr>
                <a:srgbClr val="2A5681"/>
              </a:buClr>
              <a:buFont typeface="+mj-lt"/>
              <a:buAutoNum type="arabicPeriod"/>
            </a:pPr>
            <a:r>
              <a:rPr lang="en-US" altLang="en-US" sz="2800" dirty="0">
                <a:solidFill>
                  <a:srgbClr val="1F4E79"/>
                </a:solidFill>
                <a:ea typeface="Segoe UI" panose="020B0502040204020203" pitchFamily="34" charset="0"/>
                <a:cs typeface="Segoe UI" panose="020B0502040204020203" pitchFamily="34" charset="0"/>
              </a:rPr>
              <a:t>Subcommittee on Attracting Business to Apprenticeship </a:t>
            </a:r>
          </a:p>
          <a:p>
            <a:pPr marL="571500" indent="-571500">
              <a:lnSpc>
                <a:spcPct val="150000"/>
              </a:lnSpc>
              <a:buClr>
                <a:srgbClr val="2A5681"/>
              </a:buClr>
              <a:buFont typeface="+mj-lt"/>
              <a:buAutoNum type="arabicPeriod"/>
            </a:pPr>
            <a:r>
              <a:rPr lang="en-US" altLang="en-US" sz="2800" dirty="0">
                <a:solidFill>
                  <a:srgbClr val="1F4E79"/>
                </a:solidFill>
                <a:ea typeface="Segoe UI" panose="020B0502040204020203" pitchFamily="34" charset="0"/>
                <a:cs typeface="Segoe UI" panose="020B0502040204020203" pitchFamily="34" charset="0"/>
              </a:rPr>
              <a:t>Subcommittee on Access, </a:t>
            </a:r>
            <a:r>
              <a:rPr lang="en-US" altLang="en-US" sz="2800" dirty="0" smtClean="0">
                <a:solidFill>
                  <a:srgbClr val="1F4E79"/>
                </a:solidFill>
                <a:ea typeface="Segoe UI" panose="020B0502040204020203" pitchFamily="34" charset="0"/>
                <a:cs typeface="Segoe UI" panose="020B0502040204020203" pitchFamily="34" charset="0"/>
              </a:rPr>
              <a:t>Equity, </a:t>
            </a:r>
            <a:r>
              <a:rPr lang="en-US" altLang="en-US" sz="2800" dirty="0">
                <a:solidFill>
                  <a:srgbClr val="1F4E79"/>
                </a:solidFill>
                <a:ea typeface="Segoe UI" panose="020B0502040204020203" pitchFamily="34" charset="0"/>
                <a:cs typeface="Segoe UI" panose="020B0502040204020203" pitchFamily="34" charset="0"/>
              </a:rPr>
              <a:t>and Career Awareness </a:t>
            </a:r>
          </a:p>
          <a:p>
            <a:pPr marL="571500" indent="-571500">
              <a:lnSpc>
                <a:spcPct val="150000"/>
              </a:lnSpc>
              <a:buClr>
                <a:srgbClr val="2A5681"/>
              </a:buClr>
              <a:buFont typeface="+mj-lt"/>
              <a:buAutoNum type="arabicPeriod"/>
            </a:pPr>
            <a:r>
              <a:rPr lang="en-US" altLang="en-US" sz="2800" dirty="0">
                <a:solidFill>
                  <a:srgbClr val="1F4E79"/>
                </a:solidFill>
                <a:ea typeface="Segoe UI" panose="020B0502040204020203" pitchFamily="34" charset="0"/>
                <a:cs typeface="Segoe UI" panose="020B0502040204020203" pitchFamily="34" charset="0"/>
              </a:rPr>
              <a:t>Subcommittee on Administrative and Regulatory Strategies to Expand Apprenticeship</a:t>
            </a:r>
          </a:p>
        </p:txBody>
      </p:sp>
    </p:spTree>
    <p:extLst>
      <p:ext uri="{BB962C8B-B14F-4D97-AF65-F5344CB8AC3E}">
        <p14:creationId xmlns:p14="http://schemas.microsoft.com/office/powerpoint/2010/main" val="2642647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52754" y="227257"/>
            <a:ext cx="10385245" cy="618067"/>
          </a:xfrm>
        </p:spPr>
        <p:txBody>
          <a:bodyPr>
            <a:normAutofit/>
          </a:bodyPr>
          <a:lstStyle/>
          <a:p>
            <a:pPr algn="l"/>
            <a:r>
              <a:rPr lang="en-US" sz="3600" dirty="0" smtClean="0">
                <a:solidFill>
                  <a:srgbClr val="1F4E79"/>
                </a:solidFill>
              </a:rPr>
              <a:t>What Is The Impact</a:t>
            </a:r>
            <a:endParaRPr lang="en-US" sz="3600" dirty="0">
              <a:solidFill>
                <a:srgbClr val="1F4E79"/>
              </a:solidFill>
            </a:endParaRPr>
          </a:p>
        </p:txBody>
      </p:sp>
      <p:sp>
        <p:nvSpPr>
          <p:cNvPr id="3" name="TextBox 2"/>
          <p:cNvSpPr txBox="1"/>
          <p:nvPr/>
        </p:nvSpPr>
        <p:spPr>
          <a:xfrm>
            <a:off x="616721" y="1117219"/>
            <a:ext cx="10714007" cy="646331"/>
          </a:xfrm>
          <a:prstGeom prst="rect">
            <a:avLst/>
          </a:prstGeom>
          <a:noFill/>
        </p:spPr>
        <p:txBody>
          <a:bodyPr wrap="square" rtlCol="0">
            <a:spAutoFit/>
          </a:bodyPr>
          <a:lstStyle/>
          <a:p>
            <a:r>
              <a:rPr lang="en-US" sz="3600" b="1" dirty="0" smtClean="0">
                <a:solidFill>
                  <a:srgbClr val="002060"/>
                </a:solidFill>
              </a:rPr>
              <a:t>If there is a value proposition it is…</a:t>
            </a:r>
            <a:endParaRPr lang="en-US" sz="3600" dirty="0">
              <a:solidFill>
                <a:srgbClr val="002060"/>
              </a:solidFill>
            </a:endParaRPr>
          </a:p>
        </p:txBody>
      </p:sp>
      <p:sp>
        <p:nvSpPr>
          <p:cNvPr id="5" name="Rectangle 4"/>
          <p:cNvSpPr/>
          <p:nvPr/>
        </p:nvSpPr>
        <p:spPr>
          <a:xfrm>
            <a:off x="653143" y="1795580"/>
            <a:ext cx="10932606" cy="3903504"/>
          </a:xfrm>
          <a:prstGeom prst="rect">
            <a:avLst/>
          </a:prstGeom>
        </p:spPr>
        <p:txBody>
          <a:bodyPr wrap="square">
            <a:spAutoFit/>
          </a:bodyPr>
          <a:lstStyle/>
          <a:p>
            <a:pPr marL="457200" lvl="0" indent="-457200">
              <a:lnSpc>
                <a:spcPct val="150000"/>
              </a:lnSpc>
              <a:buFont typeface="Arial" pitchFamily="34" charset="0"/>
              <a:buChar char="•"/>
            </a:pPr>
            <a:r>
              <a:rPr lang="en-US" sz="2800" dirty="0" smtClean="0">
                <a:solidFill>
                  <a:srgbClr val="163A78"/>
                </a:solidFill>
              </a:rPr>
              <a:t>The system </a:t>
            </a:r>
            <a:r>
              <a:rPr lang="en-US" sz="2800" dirty="0">
                <a:solidFill>
                  <a:srgbClr val="163A78"/>
                </a:solidFill>
              </a:rPr>
              <a:t>is being designed </a:t>
            </a:r>
            <a:r>
              <a:rPr lang="en-US" sz="2800" dirty="0" smtClean="0">
                <a:solidFill>
                  <a:srgbClr val="163A78"/>
                </a:solidFill>
              </a:rPr>
              <a:t>with </a:t>
            </a:r>
            <a:r>
              <a:rPr lang="en-US" sz="2800" dirty="0">
                <a:solidFill>
                  <a:srgbClr val="163A78"/>
                </a:solidFill>
              </a:rPr>
              <a:t>the business community as the end user/customer, rather than simply a means to an end</a:t>
            </a:r>
            <a:r>
              <a:rPr lang="en-US" sz="2800" dirty="0" smtClean="0">
                <a:solidFill>
                  <a:srgbClr val="163A78"/>
                </a:solidFill>
              </a:rPr>
              <a:t>.</a:t>
            </a:r>
            <a:r>
              <a:rPr lang="en-US" sz="2800" dirty="0">
                <a:solidFill>
                  <a:srgbClr val="163A78"/>
                </a:solidFill>
              </a:rPr>
              <a:t> </a:t>
            </a:r>
            <a:endParaRPr lang="en-US" sz="2800" dirty="0" smtClean="0">
              <a:solidFill>
                <a:srgbClr val="163A78"/>
              </a:solidFill>
            </a:endParaRPr>
          </a:p>
          <a:p>
            <a:pPr marL="457200" lvl="0" indent="-457200">
              <a:lnSpc>
                <a:spcPct val="150000"/>
              </a:lnSpc>
              <a:buFont typeface="Arial" pitchFamily="34" charset="0"/>
              <a:buChar char="•"/>
            </a:pPr>
            <a:r>
              <a:rPr lang="en-US" sz="2800" dirty="0" smtClean="0">
                <a:solidFill>
                  <a:srgbClr val="163A78"/>
                </a:solidFill>
              </a:rPr>
              <a:t>The </a:t>
            </a:r>
            <a:r>
              <a:rPr lang="en-US" sz="2800" dirty="0">
                <a:solidFill>
                  <a:srgbClr val="163A78"/>
                </a:solidFill>
              </a:rPr>
              <a:t>connection between workforce development and economic development has been widely recognized, and states are competing with one another to develop labor markets that are attractive to employers</a:t>
            </a:r>
            <a:r>
              <a:rPr lang="en-US" sz="2800" dirty="0" smtClean="0">
                <a:solidFill>
                  <a:srgbClr val="163A78"/>
                </a:solidFill>
              </a:rPr>
              <a:t>.</a:t>
            </a:r>
            <a:endParaRPr lang="en-US" sz="2800" dirty="0">
              <a:solidFill>
                <a:srgbClr val="163A78"/>
              </a:solidFill>
            </a:endParaRPr>
          </a:p>
        </p:txBody>
      </p:sp>
    </p:spTree>
    <p:extLst>
      <p:ext uri="{BB962C8B-B14F-4D97-AF65-F5344CB8AC3E}">
        <p14:creationId xmlns:p14="http://schemas.microsoft.com/office/powerpoint/2010/main" val="3066485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endParaRPr lang="en-US" sz="3600" dirty="0">
              <a:solidFill>
                <a:srgbClr val="163A78"/>
              </a:solidFill>
              <a:latin typeface="Arial" pitchFamily="34" charset="0"/>
              <a:ea typeface="Calibri" panose="020F0502020204030204" pitchFamily="34" charset="0"/>
              <a:cs typeface="Arial" pitchFamily="34" charset="0"/>
            </a:endParaRPr>
          </a:p>
        </p:txBody>
      </p:sp>
      <p:sp>
        <p:nvSpPr>
          <p:cNvPr id="3" name="TextBox 2"/>
          <p:cNvSpPr txBox="1"/>
          <p:nvPr/>
        </p:nvSpPr>
        <p:spPr>
          <a:xfrm>
            <a:off x="605117" y="2035692"/>
            <a:ext cx="10919011" cy="646331"/>
          </a:xfrm>
          <a:prstGeom prst="rect">
            <a:avLst/>
          </a:prstGeom>
          <a:noFill/>
        </p:spPr>
        <p:txBody>
          <a:bodyPr wrap="square" rtlCol="0">
            <a:spAutoFit/>
          </a:bodyPr>
          <a:lstStyle/>
          <a:p>
            <a:r>
              <a:rPr lang="en-US" sz="3600" b="1" dirty="0" smtClean="0">
                <a:solidFill>
                  <a:srgbClr val="002060"/>
                </a:solidFill>
              </a:rPr>
              <a:t>Current Workforce Conditions</a:t>
            </a:r>
            <a:endParaRPr lang="en-US" sz="3600" b="1" dirty="0">
              <a:solidFill>
                <a:srgbClr val="00206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12" name="Title 3"/>
          <p:cNvSpPr txBox="1">
            <a:spLocks/>
          </p:cNvSpPr>
          <p:nvPr/>
        </p:nvSpPr>
        <p:spPr>
          <a:xfrm>
            <a:off x="1580363" y="181885"/>
            <a:ext cx="10276655"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smtClean="0">
                <a:solidFill>
                  <a:srgbClr val="163A78"/>
                </a:solidFill>
                <a:latin typeface="+mn-lt"/>
                <a:ea typeface="Calibri" panose="020F0502020204030204" pitchFamily="34" charset="0"/>
                <a:cs typeface="Arial" pitchFamily="34" charset="0"/>
              </a:rPr>
              <a:t>What We Know…</a:t>
            </a:r>
            <a:endParaRPr lang="en-US" sz="3600" dirty="0">
              <a:solidFill>
                <a:srgbClr val="163A78"/>
              </a:solidFill>
              <a:latin typeface="+mn-lt"/>
              <a:ea typeface="Calibri" panose="020F0502020204030204" pitchFamily="34" charset="0"/>
              <a:cs typeface="Arial" pitchFamily="34" charset="0"/>
            </a:endParaRPr>
          </a:p>
        </p:txBody>
      </p:sp>
      <p:sp>
        <p:nvSpPr>
          <p:cNvPr id="10" name="Text Placeholder 2"/>
          <p:cNvSpPr>
            <a:spLocks noGrp="1"/>
          </p:cNvSpPr>
          <p:nvPr>
            <p:ph type="body" idx="4294967295"/>
          </p:nvPr>
        </p:nvSpPr>
        <p:spPr>
          <a:xfrm>
            <a:off x="605117" y="2620467"/>
            <a:ext cx="10515600" cy="1500187"/>
          </a:xfrm>
          <a:prstGeom prst="rect">
            <a:avLst/>
          </a:prstGeom>
        </p:spPr>
        <p:txBody>
          <a:bodyPr/>
          <a:lstStyle/>
          <a:p>
            <a:pPr marL="0" indent="0">
              <a:buNone/>
            </a:pPr>
            <a:r>
              <a:rPr lang="en-US" i="1" dirty="0" smtClean="0">
                <a:solidFill>
                  <a:schemeClr val="bg1">
                    <a:lumMod val="65000"/>
                  </a:schemeClr>
                </a:solidFill>
              </a:rPr>
              <a:t>Challenges and Obstacles</a:t>
            </a:r>
            <a:endParaRPr lang="en-US" i="1" dirty="0">
              <a:solidFill>
                <a:schemeClr val="bg1">
                  <a:lumMod val="65000"/>
                </a:schemeClr>
              </a:solidFill>
            </a:endParaRPr>
          </a:p>
        </p:txBody>
      </p:sp>
    </p:spTree>
    <p:extLst>
      <p:ext uri="{BB962C8B-B14F-4D97-AF65-F5344CB8AC3E}">
        <p14:creationId xmlns:p14="http://schemas.microsoft.com/office/powerpoint/2010/main" val="237409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52754" y="227257"/>
            <a:ext cx="10385245" cy="618067"/>
          </a:xfrm>
        </p:spPr>
        <p:txBody>
          <a:bodyPr>
            <a:normAutofit/>
          </a:bodyPr>
          <a:lstStyle/>
          <a:p>
            <a:pPr algn="l"/>
            <a:r>
              <a:rPr lang="en-US" sz="3600" dirty="0" smtClean="0"/>
              <a:t>What We Need To Know</a:t>
            </a:r>
            <a:endParaRPr lang="en-US" sz="3600" dirty="0"/>
          </a:p>
        </p:txBody>
      </p:sp>
      <p:sp>
        <p:nvSpPr>
          <p:cNvPr id="3" name="TextBox 2"/>
          <p:cNvSpPr txBox="1"/>
          <p:nvPr/>
        </p:nvSpPr>
        <p:spPr>
          <a:xfrm>
            <a:off x="616721" y="1117219"/>
            <a:ext cx="10714007" cy="646331"/>
          </a:xfrm>
          <a:prstGeom prst="rect">
            <a:avLst/>
          </a:prstGeom>
          <a:noFill/>
        </p:spPr>
        <p:txBody>
          <a:bodyPr wrap="square" rtlCol="0">
            <a:spAutoFit/>
          </a:bodyPr>
          <a:lstStyle/>
          <a:p>
            <a:r>
              <a:rPr lang="en-US" sz="3600" b="1" dirty="0" smtClean="0">
                <a:solidFill>
                  <a:srgbClr val="002060"/>
                </a:solidFill>
              </a:rPr>
              <a:t>Help Wanted</a:t>
            </a:r>
            <a:endParaRPr lang="en-US" sz="3600" dirty="0">
              <a:solidFill>
                <a:srgbClr val="002060"/>
              </a:solidFill>
            </a:endParaRPr>
          </a:p>
        </p:txBody>
      </p:sp>
      <p:sp>
        <p:nvSpPr>
          <p:cNvPr id="5" name="Rectangle 4"/>
          <p:cNvSpPr/>
          <p:nvPr/>
        </p:nvSpPr>
        <p:spPr>
          <a:xfrm>
            <a:off x="653143" y="1586030"/>
            <a:ext cx="10932606" cy="4549835"/>
          </a:xfrm>
          <a:prstGeom prst="rect">
            <a:avLst/>
          </a:prstGeom>
        </p:spPr>
        <p:txBody>
          <a:bodyPr wrap="square">
            <a:spAutoFit/>
          </a:bodyPr>
          <a:lstStyle/>
          <a:p>
            <a:pPr marL="457200" lvl="0" indent="-457200">
              <a:lnSpc>
                <a:spcPct val="150000"/>
              </a:lnSpc>
              <a:buFont typeface="Arial" pitchFamily="34" charset="0"/>
              <a:buChar char="•"/>
            </a:pPr>
            <a:r>
              <a:rPr lang="en-US" sz="2800" dirty="0" smtClean="0">
                <a:solidFill>
                  <a:srgbClr val="163A78"/>
                </a:solidFill>
              </a:rPr>
              <a:t>The industry isn’t promoted as a viable career choice</a:t>
            </a:r>
          </a:p>
          <a:p>
            <a:pPr marL="457200" lvl="0" indent="-457200">
              <a:lnSpc>
                <a:spcPct val="150000"/>
              </a:lnSpc>
              <a:buFont typeface="Arial" pitchFamily="34" charset="0"/>
              <a:buChar char="•"/>
            </a:pPr>
            <a:r>
              <a:rPr lang="en-US" sz="2800" dirty="0" smtClean="0">
                <a:solidFill>
                  <a:srgbClr val="163A78"/>
                </a:solidFill>
              </a:rPr>
              <a:t>Attrition is at an all time high among craft professionals and supervisors</a:t>
            </a:r>
          </a:p>
          <a:p>
            <a:pPr marL="457200" lvl="0" indent="-457200">
              <a:lnSpc>
                <a:spcPct val="150000"/>
              </a:lnSpc>
              <a:buFont typeface="Arial" pitchFamily="34" charset="0"/>
              <a:buChar char="•"/>
            </a:pPr>
            <a:r>
              <a:rPr lang="en-US" sz="2800" dirty="0" smtClean="0">
                <a:solidFill>
                  <a:srgbClr val="163A78"/>
                </a:solidFill>
              </a:rPr>
              <a:t>The </a:t>
            </a:r>
            <a:r>
              <a:rPr lang="en-US" sz="2800" dirty="0">
                <a:solidFill>
                  <a:srgbClr val="163A78"/>
                </a:solidFill>
              </a:rPr>
              <a:t>average age of the construction craft workforce is </a:t>
            </a:r>
            <a:r>
              <a:rPr lang="en-US" sz="2800" dirty="0" smtClean="0">
                <a:solidFill>
                  <a:srgbClr val="163A78"/>
                </a:solidFill>
              </a:rPr>
              <a:t>increasing three </a:t>
            </a:r>
            <a:r>
              <a:rPr lang="en-US" sz="2800" dirty="0">
                <a:solidFill>
                  <a:srgbClr val="163A78"/>
                </a:solidFill>
              </a:rPr>
              <a:t>times faster than the average age of workers in all </a:t>
            </a:r>
            <a:r>
              <a:rPr lang="en-US" sz="2800" dirty="0" smtClean="0">
                <a:solidFill>
                  <a:srgbClr val="163A78"/>
                </a:solidFill>
              </a:rPr>
              <a:t>other U.S</a:t>
            </a:r>
            <a:r>
              <a:rPr lang="en-US" sz="2800" dirty="0">
                <a:solidFill>
                  <a:srgbClr val="163A78"/>
                </a:solidFill>
              </a:rPr>
              <a:t>. </a:t>
            </a:r>
            <a:r>
              <a:rPr lang="en-US" sz="2800" dirty="0" smtClean="0">
                <a:solidFill>
                  <a:srgbClr val="163A78"/>
                </a:solidFill>
              </a:rPr>
              <a:t>industries</a:t>
            </a:r>
          </a:p>
          <a:p>
            <a:pPr marL="457200" lvl="0" indent="-457200">
              <a:lnSpc>
                <a:spcPct val="150000"/>
              </a:lnSpc>
              <a:buFont typeface="Arial" pitchFamily="34" charset="0"/>
              <a:buChar char="•"/>
            </a:pPr>
            <a:r>
              <a:rPr lang="en-US" sz="2800" dirty="0" smtClean="0">
                <a:solidFill>
                  <a:srgbClr val="163A78"/>
                </a:solidFill>
              </a:rPr>
              <a:t>The industry is seen as unsafe and hazardous </a:t>
            </a:r>
          </a:p>
          <a:p>
            <a:pPr marL="457200" lvl="0" indent="-457200">
              <a:lnSpc>
                <a:spcPct val="150000"/>
              </a:lnSpc>
              <a:buFont typeface="Arial" pitchFamily="34" charset="0"/>
              <a:buChar char="•"/>
            </a:pPr>
            <a:r>
              <a:rPr lang="en-US" sz="2800" dirty="0" smtClean="0">
                <a:solidFill>
                  <a:srgbClr val="163A78"/>
                </a:solidFill>
              </a:rPr>
              <a:t>Opioid and other substance abuses are a </a:t>
            </a:r>
            <a:r>
              <a:rPr lang="en-US" sz="2800" b="1" dirty="0" smtClean="0">
                <a:solidFill>
                  <a:srgbClr val="163A78"/>
                </a:solidFill>
              </a:rPr>
              <a:t>“BIG”</a:t>
            </a:r>
            <a:r>
              <a:rPr lang="en-US" sz="2800" dirty="0" smtClean="0">
                <a:solidFill>
                  <a:srgbClr val="163A78"/>
                </a:solidFill>
              </a:rPr>
              <a:t> concern </a:t>
            </a:r>
          </a:p>
        </p:txBody>
      </p:sp>
    </p:spTree>
    <p:extLst>
      <p:ext uri="{BB962C8B-B14F-4D97-AF65-F5344CB8AC3E}">
        <p14:creationId xmlns:p14="http://schemas.microsoft.com/office/powerpoint/2010/main" val="3846218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a:solidFill>
                  <a:srgbClr val="163A78"/>
                </a:solidFill>
                <a:latin typeface="+mn-lt"/>
                <a:ea typeface="Calibri" panose="020F0502020204030204" pitchFamily="34" charset="0"/>
                <a:cs typeface="Arial" pitchFamily="34" charset="0"/>
              </a:rPr>
              <a:t>College is for Everyone- Fact or Fiction</a:t>
            </a:r>
            <a:endParaRPr lang="en-US" sz="3600" dirty="0">
              <a:solidFill>
                <a:srgbClr val="163A78"/>
              </a:solidFill>
              <a:latin typeface="+mn-lt"/>
              <a:ea typeface="Calibri" panose="020F0502020204030204" pitchFamily="34" charset="0"/>
              <a:cs typeface="Arial" pitchFamily="34" charset="0"/>
            </a:endParaRPr>
          </a:p>
        </p:txBody>
      </p:sp>
      <p:sp>
        <p:nvSpPr>
          <p:cNvPr id="3" name="TextBox 2"/>
          <p:cNvSpPr txBox="1"/>
          <p:nvPr/>
        </p:nvSpPr>
        <p:spPr>
          <a:xfrm>
            <a:off x="605118" y="1654617"/>
            <a:ext cx="10919011" cy="3323987"/>
          </a:xfrm>
          <a:prstGeom prst="rect">
            <a:avLst/>
          </a:prstGeom>
          <a:noFill/>
        </p:spPr>
        <p:txBody>
          <a:bodyPr wrap="square" rtlCol="0">
            <a:spAutoFit/>
          </a:bodyPr>
          <a:lstStyle/>
          <a:p>
            <a:pPr marL="457200" indent="-457200">
              <a:lnSpc>
                <a:spcPct val="150000"/>
              </a:lnSpc>
              <a:buFont typeface="Arial" pitchFamily="34" charset="0"/>
              <a:buChar char="•"/>
            </a:pPr>
            <a:r>
              <a:rPr lang="en-US" sz="2800" dirty="0">
                <a:solidFill>
                  <a:srgbClr val="163A78"/>
                </a:solidFill>
              </a:rPr>
              <a:t>65.9% of high school students go to college and is declining₁ </a:t>
            </a:r>
          </a:p>
          <a:p>
            <a:pPr marL="457200" indent="-457200">
              <a:lnSpc>
                <a:spcPct val="150000"/>
              </a:lnSpc>
              <a:buFont typeface="Arial" pitchFamily="34" charset="0"/>
              <a:buChar char="•"/>
            </a:pPr>
            <a:r>
              <a:rPr lang="en-US" sz="2800" dirty="0">
                <a:solidFill>
                  <a:srgbClr val="163A78"/>
                </a:solidFill>
              </a:rPr>
              <a:t>30% of college freshmen dropout after their 1</a:t>
            </a:r>
            <a:r>
              <a:rPr lang="en-US" sz="2800" baseline="30000" dirty="0">
                <a:solidFill>
                  <a:srgbClr val="163A78"/>
                </a:solidFill>
              </a:rPr>
              <a:t>st</a:t>
            </a:r>
            <a:r>
              <a:rPr lang="en-US" sz="2800" dirty="0">
                <a:solidFill>
                  <a:srgbClr val="163A78"/>
                </a:solidFill>
              </a:rPr>
              <a:t> year₂</a:t>
            </a:r>
          </a:p>
          <a:p>
            <a:pPr marL="457200" indent="-457200">
              <a:lnSpc>
                <a:spcPct val="150000"/>
              </a:lnSpc>
              <a:buFont typeface="Arial" pitchFamily="34" charset="0"/>
              <a:buChar char="•"/>
            </a:pPr>
            <a:r>
              <a:rPr lang="en-US" sz="2800" dirty="0">
                <a:solidFill>
                  <a:srgbClr val="163A78"/>
                </a:solidFill>
              </a:rPr>
              <a:t>70% of Americans will study at a 4-year college, but less than 2/3 will graduate with a degree₃</a:t>
            </a:r>
          </a:p>
          <a:p>
            <a:pPr marL="457200" indent="-457200">
              <a:lnSpc>
                <a:spcPct val="150000"/>
              </a:lnSpc>
              <a:buFont typeface="Arial" pitchFamily="34" charset="0"/>
              <a:buChar char="•"/>
            </a:pPr>
            <a:r>
              <a:rPr lang="en-US" sz="2800" dirty="0">
                <a:solidFill>
                  <a:srgbClr val="163A78"/>
                </a:solidFill>
              </a:rPr>
              <a:t>50% of college students never graduate₄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4" name="TextBox 3"/>
          <p:cNvSpPr txBox="1"/>
          <p:nvPr/>
        </p:nvSpPr>
        <p:spPr>
          <a:xfrm>
            <a:off x="605118" y="1145512"/>
            <a:ext cx="9071445" cy="646331"/>
          </a:xfrm>
          <a:prstGeom prst="rect">
            <a:avLst/>
          </a:prstGeom>
          <a:noFill/>
        </p:spPr>
        <p:txBody>
          <a:bodyPr wrap="square" rtlCol="0">
            <a:spAutoFit/>
          </a:bodyPr>
          <a:lstStyle/>
          <a:p>
            <a:r>
              <a:rPr lang="en-US" sz="3600" b="1" dirty="0">
                <a:solidFill>
                  <a:srgbClr val="002060"/>
                </a:solidFill>
              </a:rPr>
              <a:t>Not everyone needs to go to college!</a:t>
            </a:r>
          </a:p>
        </p:txBody>
      </p:sp>
      <p:sp>
        <p:nvSpPr>
          <p:cNvPr id="10" name="TextBox 9"/>
          <p:cNvSpPr txBox="1"/>
          <p:nvPr/>
        </p:nvSpPr>
        <p:spPr>
          <a:xfrm>
            <a:off x="2" y="6161759"/>
            <a:ext cx="9545932" cy="369332"/>
          </a:xfrm>
          <a:prstGeom prst="rect">
            <a:avLst/>
          </a:prstGeom>
          <a:noFill/>
        </p:spPr>
        <p:txBody>
          <a:bodyPr wrap="square" rtlCol="0">
            <a:spAutoFit/>
          </a:bodyPr>
          <a:lstStyle/>
          <a:p>
            <a:r>
              <a:rPr lang="en-US" dirty="0">
                <a:solidFill>
                  <a:srgbClr val="002060"/>
                </a:solidFill>
              </a:rPr>
              <a:t>₁ </a:t>
            </a:r>
            <a:r>
              <a:rPr lang="en-US" dirty="0"/>
              <a:t>NYTimes.com 2014, ₂ USNews.com, ₃ collegeatlas.org, </a:t>
            </a:r>
            <a:r>
              <a:rPr lang="en-US" dirty="0">
                <a:solidFill>
                  <a:srgbClr val="002060"/>
                </a:solidFill>
              </a:rPr>
              <a:t>₄Thinkprogress.org</a:t>
            </a:r>
            <a:endParaRPr lang="en-US" dirty="0"/>
          </a:p>
        </p:txBody>
      </p:sp>
    </p:spTree>
    <p:extLst>
      <p:ext uri="{BB962C8B-B14F-4D97-AF65-F5344CB8AC3E}">
        <p14:creationId xmlns:p14="http://schemas.microsoft.com/office/powerpoint/2010/main" val="3094813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52880" y="227257"/>
            <a:ext cx="10485120" cy="618067"/>
          </a:xfrm>
        </p:spPr>
        <p:txBody>
          <a:bodyPr>
            <a:normAutofit/>
          </a:bodyPr>
          <a:lstStyle/>
          <a:p>
            <a:pPr algn="l"/>
            <a:r>
              <a:rPr lang="en-US" sz="3600" dirty="0" smtClean="0"/>
              <a:t>Safety Is Paramount </a:t>
            </a:r>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280" y="3903208"/>
            <a:ext cx="3680500" cy="212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088" r="2941" b="6859"/>
          <a:stretch/>
        </p:blipFill>
        <p:spPr bwMode="auto">
          <a:xfrm>
            <a:off x="9022715" y="1501918"/>
            <a:ext cx="2884805" cy="385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5119" y="1502217"/>
            <a:ext cx="6080162" cy="646331"/>
          </a:xfrm>
          <a:prstGeom prst="rect">
            <a:avLst/>
          </a:prstGeom>
          <a:noFill/>
        </p:spPr>
        <p:txBody>
          <a:bodyPr wrap="square" rtlCol="0">
            <a:spAutoFit/>
          </a:bodyPr>
          <a:lstStyle/>
          <a:p>
            <a:r>
              <a:rPr lang="en-US" sz="3600" b="1" dirty="0" smtClean="0">
                <a:solidFill>
                  <a:srgbClr val="002060"/>
                </a:solidFill>
              </a:rPr>
              <a:t>Substance Abuse </a:t>
            </a:r>
            <a:endParaRPr lang="en-US" sz="3600" dirty="0">
              <a:solidFill>
                <a:srgbClr val="002060"/>
              </a:solidFill>
            </a:endParaRPr>
          </a:p>
        </p:txBody>
      </p:sp>
      <p:sp>
        <p:nvSpPr>
          <p:cNvPr id="3" name="Rectangle 2"/>
          <p:cNvSpPr/>
          <p:nvPr/>
        </p:nvSpPr>
        <p:spPr>
          <a:xfrm>
            <a:off x="605118" y="2032319"/>
            <a:ext cx="8124901" cy="2246769"/>
          </a:xfrm>
          <a:prstGeom prst="rect">
            <a:avLst/>
          </a:prstGeom>
        </p:spPr>
        <p:txBody>
          <a:bodyPr wrap="square">
            <a:spAutoFit/>
          </a:bodyPr>
          <a:lstStyle/>
          <a:p>
            <a:r>
              <a:rPr lang="en-US" sz="2800" dirty="0">
                <a:solidFill>
                  <a:srgbClr val="1F4E79"/>
                </a:solidFill>
              </a:rPr>
              <a:t>Drug testing is not an issue of invading one’s privacy rights. It’s a matter of creating and maintaining a safe working culture for everyone involved. Alcohol and/or drug abuse in a heavy machinery environment is simply suicidal.</a:t>
            </a:r>
          </a:p>
        </p:txBody>
      </p:sp>
    </p:spTree>
    <p:extLst>
      <p:ext uri="{BB962C8B-B14F-4D97-AF65-F5344CB8AC3E}">
        <p14:creationId xmlns:p14="http://schemas.microsoft.com/office/powerpoint/2010/main" val="3365304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52880" y="227257"/>
            <a:ext cx="10485120" cy="618067"/>
          </a:xfrm>
        </p:spPr>
        <p:txBody>
          <a:bodyPr>
            <a:normAutofit/>
          </a:bodyPr>
          <a:lstStyle/>
          <a:p>
            <a:pPr algn="l"/>
            <a:r>
              <a:rPr lang="en-US" sz="3600" dirty="0" smtClean="0"/>
              <a:t>Safety- All Are Not Equal</a:t>
            </a:r>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6520" y="221765"/>
            <a:ext cx="2918991" cy="168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46" y="1250290"/>
            <a:ext cx="8659473" cy="456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46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73683" y="166297"/>
            <a:ext cx="10550827"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a:solidFill>
                  <a:srgbClr val="163A78"/>
                </a:solidFill>
                <a:latin typeface="+mn-lt"/>
                <a:ea typeface="Calibri" panose="020F0502020204030204" pitchFamily="34" charset="0"/>
                <a:cs typeface="Arial" pitchFamily="34" charset="0"/>
              </a:rPr>
              <a:t>Objectives and Outcomes</a:t>
            </a:r>
            <a:endParaRPr lang="en-US" sz="3600" dirty="0">
              <a:solidFill>
                <a:srgbClr val="163A78"/>
              </a:solidFill>
              <a:latin typeface="+mn-lt"/>
              <a:ea typeface="Calibri" panose="020F0502020204030204" pitchFamily="34" charset="0"/>
              <a:cs typeface="Arial" pitchFamily="34" charset="0"/>
            </a:endParaRPr>
          </a:p>
        </p:txBody>
      </p:sp>
      <p:sp>
        <p:nvSpPr>
          <p:cNvPr id="3" name="TextBox 2"/>
          <p:cNvSpPr txBox="1"/>
          <p:nvPr/>
        </p:nvSpPr>
        <p:spPr>
          <a:xfrm>
            <a:off x="605118" y="1502217"/>
            <a:ext cx="10919011" cy="3046988"/>
          </a:xfrm>
          <a:prstGeom prst="rect">
            <a:avLst/>
          </a:prstGeom>
          <a:noFill/>
        </p:spPr>
        <p:txBody>
          <a:bodyPr wrap="square" rtlCol="0">
            <a:spAutoFit/>
          </a:bodyPr>
          <a:lstStyle/>
          <a:p>
            <a:r>
              <a:rPr lang="en-US" sz="3200" b="1" dirty="0">
                <a:solidFill>
                  <a:srgbClr val="002060"/>
                </a:solidFill>
              </a:rPr>
              <a:t>In today’s session we will discuss-</a:t>
            </a:r>
          </a:p>
          <a:p>
            <a:endParaRPr lang="en-US" sz="3200" dirty="0">
              <a:solidFill>
                <a:srgbClr val="002060"/>
              </a:solidFill>
            </a:endParaRPr>
          </a:p>
          <a:p>
            <a:pPr marL="342900" indent="-342900">
              <a:buFont typeface="Arial" pitchFamily="34" charset="0"/>
              <a:buChar char="•"/>
            </a:pPr>
            <a:r>
              <a:rPr lang="en-US" sz="3200" dirty="0" smtClean="0">
                <a:solidFill>
                  <a:srgbClr val="002060"/>
                </a:solidFill>
              </a:rPr>
              <a:t>What we know</a:t>
            </a:r>
            <a:endParaRPr lang="en-US" sz="3200" dirty="0">
              <a:solidFill>
                <a:srgbClr val="002060"/>
              </a:solidFill>
            </a:endParaRPr>
          </a:p>
          <a:p>
            <a:pPr marL="342900" indent="-342900">
              <a:buFont typeface="Arial" pitchFamily="34" charset="0"/>
              <a:buChar char="•"/>
            </a:pPr>
            <a:r>
              <a:rPr lang="en-US" sz="3200" dirty="0" smtClean="0">
                <a:solidFill>
                  <a:srgbClr val="002060"/>
                </a:solidFill>
              </a:rPr>
              <a:t>What apprenticeship expansion addresses </a:t>
            </a:r>
          </a:p>
          <a:p>
            <a:pPr marL="342900" indent="-342900">
              <a:buFont typeface="Arial" pitchFamily="34" charset="0"/>
              <a:buChar char="•"/>
            </a:pPr>
            <a:r>
              <a:rPr lang="en-US" sz="3200" dirty="0" smtClean="0">
                <a:solidFill>
                  <a:srgbClr val="002060"/>
                </a:solidFill>
              </a:rPr>
              <a:t>Challenges and obstacles </a:t>
            </a:r>
            <a:endParaRPr lang="en-US" sz="3200" dirty="0">
              <a:solidFill>
                <a:srgbClr val="002060"/>
              </a:solidFill>
            </a:endParaRPr>
          </a:p>
          <a:p>
            <a:pPr marL="342900" indent="-342900">
              <a:buFont typeface="Arial" pitchFamily="34" charset="0"/>
              <a:buChar char="•"/>
            </a:pPr>
            <a:r>
              <a:rPr lang="en-US" sz="3200" dirty="0" smtClean="0">
                <a:solidFill>
                  <a:srgbClr val="002060"/>
                </a:solidFill>
              </a:rPr>
              <a:t>What can we do </a:t>
            </a:r>
            <a:endParaRPr lang="en-US" sz="3200" dirty="0">
              <a:solidFill>
                <a:srgbClr val="00206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Tree>
    <p:extLst>
      <p:ext uri="{BB962C8B-B14F-4D97-AF65-F5344CB8AC3E}">
        <p14:creationId xmlns:p14="http://schemas.microsoft.com/office/powerpoint/2010/main" val="2541435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52880" y="227257"/>
            <a:ext cx="10485120" cy="618067"/>
          </a:xfrm>
        </p:spPr>
        <p:txBody>
          <a:bodyPr>
            <a:normAutofit/>
          </a:bodyPr>
          <a:lstStyle/>
          <a:p>
            <a:pPr algn="l"/>
            <a:r>
              <a:rPr lang="en-US" sz="3600" dirty="0" smtClean="0"/>
              <a:t>Your Engagement Matters</a:t>
            </a:r>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6520" y="221765"/>
            <a:ext cx="2918991" cy="168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34" y="1333500"/>
            <a:ext cx="8758637" cy="50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217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endParaRPr lang="en-US" sz="3600" dirty="0">
              <a:solidFill>
                <a:srgbClr val="163A78"/>
              </a:solidFill>
              <a:latin typeface="Arial" pitchFamily="34" charset="0"/>
              <a:ea typeface="Calibri" panose="020F0502020204030204" pitchFamily="34" charset="0"/>
              <a:cs typeface="Arial" pitchFamily="34" charset="0"/>
            </a:endParaRPr>
          </a:p>
        </p:txBody>
      </p:sp>
      <p:sp>
        <p:nvSpPr>
          <p:cNvPr id="3" name="TextBox 2"/>
          <p:cNvSpPr txBox="1"/>
          <p:nvPr/>
        </p:nvSpPr>
        <p:spPr>
          <a:xfrm>
            <a:off x="605117" y="2035692"/>
            <a:ext cx="10919011" cy="646331"/>
          </a:xfrm>
          <a:prstGeom prst="rect">
            <a:avLst/>
          </a:prstGeom>
          <a:noFill/>
        </p:spPr>
        <p:txBody>
          <a:bodyPr wrap="square" rtlCol="0">
            <a:spAutoFit/>
          </a:bodyPr>
          <a:lstStyle/>
          <a:p>
            <a:r>
              <a:rPr lang="en-US" sz="3600" b="1" dirty="0" smtClean="0">
                <a:solidFill>
                  <a:srgbClr val="002060"/>
                </a:solidFill>
              </a:rPr>
              <a:t>Create the Conditions</a:t>
            </a:r>
            <a:endParaRPr lang="en-US" sz="3600" b="1" dirty="0">
              <a:solidFill>
                <a:srgbClr val="00206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12" name="Title 3"/>
          <p:cNvSpPr txBox="1">
            <a:spLocks/>
          </p:cNvSpPr>
          <p:nvPr/>
        </p:nvSpPr>
        <p:spPr>
          <a:xfrm>
            <a:off x="1580363" y="181885"/>
            <a:ext cx="10276655"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smtClean="0">
                <a:solidFill>
                  <a:srgbClr val="163A78"/>
                </a:solidFill>
                <a:latin typeface="+mn-lt"/>
                <a:ea typeface="Calibri" panose="020F0502020204030204" pitchFamily="34" charset="0"/>
                <a:cs typeface="Arial" pitchFamily="34" charset="0"/>
              </a:rPr>
              <a:t>What Can We Do?</a:t>
            </a:r>
            <a:endParaRPr lang="en-US" sz="3600" dirty="0">
              <a:solidFill>
                <a:srgbClr val="163A78"/>
              </a:solidFill>
              <a:latin typeface="+mn-lt"/>
              <a:ea typeface="Calibri" panose="020F0502020204030204" pitchFamily="34" charset="0"/>
              <a:cs typeface="Arial" pitchFamily="34" charset="0"/>
            </a:endParaRPr>
          </a:p>
        </p:txBody>
      </p:sp>
      <p:sp>
        <p:nvSpPr>
          <p:cNvPr id="10" name="Text Placeholder 2"/>
          <p:cNvSpPr>
            <a:spLocks noGrp="1"/>
          </p:cNvSpPr>
          <p:nvPr>
            <p:ph type="body" idx="4294967295"/>
          </p:nvPr>
        </p:nvSpPr>
        <p:spPr>
          <a:xfrm>
            <a:off x="605117" y="2620467"/>
            <a:ext cx="10515600" cy="1500187"/>
          </a:xfrm>
          <a:prstGeom prst="rect">
            <a:avLst/>
          </a:prstGeom>
        </p:spPr>
        <p:txBody>
          <a:bodyPr/>
          <a:lstStyle/>
          <a:p>
            <a:pPr marL="0" indent="0">
              <a:buNone/>
            </a:pPr>
            <a:r>
              <a:rPr lang="en-US" i="1" dirty="0" smtClean="0">
                <a:solidFill>
                  <a:schemeClr val="bg1">
                    <a:lumMod val="65000"/>
                  </a:schemeClr>
                </a:solidFill>
              </a:rPr>
              <a:t>Lead the Change</a:t>
            </a:r>
            <a:endParaRPr lang="en-US" i="1" dirty="0">
              <a:solidFill>
                <a:schemeClr val="bg1">
                  <a:lumMod val="65000"/>
                </a:schemeClr>
              </a:solidFill>
            </a:endParaRPr>
          </a:p>
        </p:txBody>
      </p:sp>
    </p:spTree>
    <p:extLst>
      <p:ext uri="{BB962C8B-B14F-4D97-AF65-F5344CB8AC3E}">
        <p14:creationId xmlns:p14="http://schemas.microsoft.com/office/powerpoint/2010/main" val="1748821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52754" y="227257"/>
            <a:ext cx="10385245" cy="618067"/>
          </a:xfrm>
        </p:spPr>
        <p:txBody>
          <a:bodyPr>
            <a:normAutofit/>
          </a:bodyPr>
          <a:lstStyle/>
          <a:p>
            <a:pPr algn="l"/>
            <a:r>
              <a:rPr lang="en-US" sz="3600" dirty="0" smtClean="0"/>
              <a:t>What Can We Do</a:t>
            </a:r>
            <a:endParaRPr lang="en-US" sz="3600" dirty="0"/>
          </a:p>
        </p:txBody>
      </p:sp>
      <p:sp>
        <p:nvSpPr>
          <p:cNvPr id="3" name="TextBox 2"/>
          <p:cNvSpPr txBox="1"/>
          <p:nvPr/>
        </p:nvSpPr>
        <p:spPr>
          <a:xfrm>
            <a:off x="616721" y="1117219"/>
            <a:ext cx="10714007" cy="646331"/>
          </a:xfrm>
          <a:prstGeom prst="rect">
            <a:avLst/>
          </a:prstGeom>
          <a:noFill/>
        </p:spPr>
        <p:txBody>
          <a:bodyPr wrap="square" rtlCol="0">
            <a:spAutoFit/>
          </a:bodyPr>
          <a:lstStyle/>
          <a:p>
            <a:r>
              <a:rPr lang="en-US" sz="3600" b="1" dirty="0" smtClean="0">
                <a:solidFill>
                  <a:srgbClr val="002060"/>
                </a:solidFill>
              </a:rPr>
              <a:t>Lead the Change</a:t>
            </a:r>
            <a:endParaRPr lang="en-US" sz="3600" dirty="0">
              <a:solidFill>
                <a:srgbClr val="002060"/>
              </a:solidFill>
            </a:endParaRPr>
          </a:p>
        </p:txBody>
      </p:sp>
      <p:sp>
        <p:nvSpPr>
          <p:cNvPr id="5" name="Rectangle 4"/>
          <p:cNvSpPr/>
          <p:nvPr/>
        </p:nvSpPr>
        <p:spPr>
          <a:xfrm>
            <a:off x="653143" y="1795580"/>
            <a:ext cx="10932606" cy="4832092"/>
          </a:xfrm>
          <a:prstGeom prst="rect">
            <a:avLst/>
          </a:prstGeom>
        </p:spPr>
        <p:txBody>
          <a:bodyPr wrap="square">
            <a:spAutoFit/>
          </a:bodyPr>
          <a:lstStyle/>
          <a:p>
            <a:pPr marL="457200" lvl="0" indent="-457200">
              <a:buFont typeface="Arial" pitchFamily="34" charset="0"/>
              <a:buChar char="•"/>
            </a:pPr>
            <a:r>
              <a:rPr lang="en-US" sz="2800" dirty="0">
                <a:solidFill>
                  <a:srgbClr val="163A78"/>
                </a:solidFill>
              </a:rPr>
              <a:t>While the minds and ears of policymakers are open, its up to the business community to be a willing and active participant in these workforce conversations to ensure these strategies are built in a way that delivers value to our future workforce, employers and </a:t>
            </a:r>
            <a:r>
              <a:rPr lang="en-US" sz="2800" dirty="0" smtClean="0">
                <a:solidFill>
                  <a:srgbClr val="163A78"/>
                </a:solidFill>
              </a:rPr>
              <a:t>taxpayers</a:t>
            </a:r>
          </a:p>
          <a:p>
            <a:pPr lvl="0"/>
            <a:r>
              <a:rPr lang="en-US" sz="2800" dirty="0" smtClean="0">
                <a:solidFill>
                  <a:srgbClr val="163A78"/>
                </a:solidFill>
              </a:rPr>
              <a:t> </a:t>
            </a:r>
          </a:p>
          <a:p>
            <a:pPr marL="457200" indent="-457200">
              <a:buFont typeface="Arial" pitchFamily="34" charset="0"/>
              <a:buChar char="•"/>
            </a:pPr>
            <a:r>
              <a:rPr lang="en-US" sz="2800" dirty="0" smtClean="0">
                <a:solidFill>
                  <a:srgbClr val="163A78"/>
                </a:solidFill>
              </a:rPr>
              <a:t>We’re </a:t>
            </a:r>
            <a:r>
              <a:rPr lang="en-US" sz="2800" dirty="0">
                <a:solidFill>
                  <a:srgbClr val="163A78"/>
                </a:solidFill>
              </a:rPr>
              <a:t>getting to the point where our real competition for talent is not with the “college for all” bandwagon, but with other high-skilled professions in our economy like healthcare, manufacturing, and cyber security.  We need to recognize this and modify our message and tactics accordingly.</a:t>
            </a:r>
          </a:p>
          <a:p>
            <a:pPr marL="457200" lvl="0" indent="-457200">
              <a:buFont typeface="Arial" pitchFamily="34" charset="0"/>
              <a:buChar char="•"/>
            </a:pPr>
            <a:endParaRPr lang="en-US" sz="2800" dirty="0">
              <a:solidFill>
                <a:srgbClr val="163A78"/>
              </a:solidFill>
            </a:endParaRPr>
          </a:p>
        </p:txBody>
      </p:sp>
    </p:spTree>
    <p:extLst>
      <p:ext uri="{BB962C8B-B14F-4D97-AF65-F5344CB8AC3E}">
        <p14:creationId xmlns:p14="http://schemas.microsoft.com/office/powerpoint/2010/main" val="571758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52754" y="227257"/>
            <a:ext cx="10385245" cy="618067"/>
          </a:xfrm>
        </p:spPr>
        <p:txBody>
          <a:bodyPr>
            <a:normAutofit/>
          </a:bodyPr>
          <a:lstStyle/>
          <a:p>
            <a:pPr algn="l"/>
            <a:r>
              <a:rPr lang="en-US" sz="3600" dirty="0" smtClean="0"/>
              <a:t>What Can We Do</a:t>
            </a:r>
            <a:endParaRPr lang="en-US" sz="3600" dirty="0"/>
          </a:p>
        </p:txBody>
      </p:sp>
      <p:sp>
        <p:nvSpPr>
          <p:cNvPr id="3" name="TextBox 2"/>
          <p:cNvSpPr txBox="1"/>
          <p:nvPr/>
        </p:nvSpPr>
        <p:spPr>
          <a:xfrm>
            <a:off x="616721" y="1117219"/>
            <a:ext cx="10714007" cy="646331"/>
          </a:xfrm>
          <a:prstGeom prst="rect">
            <a:avLst/>
          </a:prstGeom>
          <a:noFill/>
        </p:spPr>
        <p:txBody>
          <a:bodyPr wrap="square" rtlCol="0">
            <a:spAutoFit/>
          </a:bodyPr>
          <a:lstStyle/>
          <a:p>
            <a:r>
              <a:rPr lang="en-US" sz="3600" b="1" dirty="0" smtClean="0">
                <a:solidFill>
                  <a:srgbClr val="002060"/>
                </a:solidFill>
              </a:rPr>
              <a:t>Lead the Change</a:t>
            </a:r>
            <a:endParaRPr lang="en-US" sz="3600" dirty="0">
              <a:solidFill>
                <a:srgbClr val="002060"/>
              </a:solidFill>
            </a:endParaRPr>
          </a:p>
        </p:txBody>
      </p:sp>
      <p:sp>
        <p:nvSpPr>
          <p:cNvPr id="5" name="Rectangle 4"/>
          <p:cNvSpPr/>
          <p:nvPr/>
        </p:nvSpPr>
        <p:spPr>
          <a:xfrm>
            <a:off x="653143" y="1795580"/>
            <a:ext cx="10932606" cy="4228850"/>
          </a:xfrm>
          <a:prstGeom prst="rect">
            <a:avLst/>
          </a:prstGeom>
        </p:spPr>
        <p:txBody>
          <a:bodyPr wrap="square">
            <a:spAutoFit/>
          </a:bodyPr>
          <a:lstStyle/>
          <a:p>
            <a:pPr marL="439529" lvl="0" indent="-439529" defTabSz="1172078">
              <a:spcBef>
                <a:spcPct val="20000"/>
              </a:spcBef>
              <a:buFont typeface="Arial" panose="020B0604020202020204" pitchFamily="34" charset="0"/>
              <a:buChar char="•"/>
            </a:pPr>
            <a:r>
              <a:rPr lang="en-US" sz="2800" dirty="0">
                <a:solidFill>
                  <a:srgbClr val="1F4E79"/>
                </a:solidFill>
              </a:rPr>
              <a:t>Promote apprenticeships and pre-apprenticeships for </a:t>
            </a:r>
            <a:r>
              <a:rPr lang="en-US" sz="2800" dirty="0" smtClean="0">
                <a:solidFill>
                  <a:srgbClr val="1F4E79"/>
                </a:solidFill>
              </a:rPr>
              <a:t>America’s high </a:t>
            </a:r>
            <a:r>
              <a:rPr lang="en-US" sz="2800" dirty="0">
                <a:solidFill>
                  <a:srgbClr val="1F4E79"/>
                </a:solidFill>
              </a:rPr>
              <a:t>school students and Job Corps participants, for persons currently or formerly incarcerated, for persons not currently attending high school or an accredited post secondary educational institution and for members of America’s armed services.  </a:t>
            </a:r>
            <a:endParaRPr lang="en-US" sz="2800" dirty="0" smtClean="0">
              <a:solidFill>
                <a:srgbClr val="1F4E79"/>
              </a:solidFill>
            </a:endParaRPr>
          </a:p>
          <a:p>
            <a:pPr lvl="0" defTabSz="1172078">
              <a:spcBef>
                <a:spcPct val="20000"/>
              </a:spcBef>
            </a:pPr>
            <a:endParaRPr lang="en-US" sz="2800" dirty="0">
              <a:solidFill>
                <a:srgbClr val="1F4E79"/>
              </a:solidFill>
            </a:endParaRPr>
          </a:p>
          <a:p>
            <a:pPr marL="439529" lvl="0" indent="-439529" defTabSz="1172078">
              <a:spcBef>
                <a:spcPct val="20000"/>
              </a:spcBef>
              <a:buFont typeface="Arial" panose="020B0604020202020204" pitchFamily="34" charset="0"/>
              <a:buChar char="•"/>
            </a:pPr>
            <a:r>
              <a:rPr lang="en-US" sz="2800" dirty="0">
                <a:solidFill>
                  <a:srgbClr val="1F4E79"/>
                </a:solidFill>
              </a:rPr>
              <a:t>Support the community colleges and 2 year and 4 year institutions of higher education to incorporate apprenticeship programs in their courses of </a:t>
            </a:r>
            <a:r>
              <a:rPr lang="en-US" sz="2800" dirty="0" smtClean="0">
                <a:solidFill>
                  <a:srgbClr val="1F4E79"/>
                </a:solidFill>
              </a:rPr>
              <a:t>studies</a:t>
            </a:r>
            <a:endParaRPr lang="en-US" sz="2800" dirty="0">
              <a:solidFill>
                <a:srgbClr val="1F4E79"/>
              </a:solidFill>
            </a:endParaRPr>
          </a:p>
        </p:txBody>
      </p:sp>
    </p:spTree>
    <p:extLst>
      <p:ext uri="{BB962C8B-B14F-4D97-AF65-F5344CB8AC3E}">
        <p14:creationId xmlns:p14="http://schemas.microsoft.com/office/powerpoint/2010/main" val="507492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a:solidFill>
                  <a:srgbClr val="163A78"/>
                </a:solidFill>
                <a:latin typeface="+mn-lt"/>
                <a:ea typeface="Calibri" panose="020F0502020204030204" pitchFamily="34" charset="0"/>
                <a:cs typeface="Arial" pitchFamily="34" charset="0"/>
              </a:rPr>
              <a:t>Rethinking Who and </a:t>
            </a:r>
            <a:r>
              <a:rPr lang="en-US" sz="3600" b="1" dirty="0" smtClean="0">
                <a:solidFill>
                  <a:srgbClr val="163A78"/>
                </a:solidFill>
                <a:latin typeface="+mn-lt"/>
                <a:ea typeface="Calibri" panose="020F0502020204030204" pitchFamily="34" charset="0"/>
                <a:cs typeface="Arial" pitchFamily="34" charset="0"/>
              </a:rPr>
              <a:t>How</a:t>
            </a:r>
            <a:endParaRPr lang="en-US" sz="3600" dirty="0">
              <a:solidFill>
                <a:srgbClr val="163A78"/>
              </a:solidFill>
              <a:latin typeface="+mn-lt"/>
              <a:ea typeface="Calibri" panose="020F0502020204030204" pitchFamily="34" charset="0"/>
              <a:cs typeface="Arial"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cxnSp>
        <p:nvCxnSpPr>
          <p:cNvPr id="55" name="Straight Connector 54"/>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73" y="1025843"/>
            <a:ext cx="1463741" cy="585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ight Arrow 57"/>
          <p:cNvSpPr/>
          <p:nvPr/>
        </p:nvSpPr>
        <p:spPr>
          <a:xfrm>
            <a:off x="1913527" y="2412175"/>
            <a:ext cx="1625177" cy="237744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Future Skilled Craft Workforce Enter the Industry</a:t>
            </a:r>
          </a:p>
        </p:txBody>
      </p:sp>
      <p:grpSp>
        <p:nvGrpSpPr>
          <p:cNvPr id="90" name="Group 89"/>
          <p:cNvGrpSpPr/>
          <p:nvPr/>
        </p:nvGrpSpPr>
        <p:grpSpPr>
          <a:xfrm>
            <a:off x="2270825" y="2206435"/>
            <a:ext cx="9751060" cy="2806810"/>
            <a:chOff x="2270825" y="2194560"/>
            <a:chExt cx="9751060" cy="2806810"/>
          </a:xfrm>
        </p:grpSpPr>
        <p:grpSp>
          <p:nvGrpSpPr>
            <p:cNvPr id="91" name="Group 90"/>
            <p:cNvGrpSpPr/>
            <p:nvPr/>
          </p:nvGrpSpPr>
          <p:grpSpPr>
            <a:xfrm>
              <a:off x="2270825" y="2194560"/>
              <a:ext cx="9751060" cy="2806810"/>
              <a:chOff x="1703562" y="2000250"/>
              <a:chExt cx="7315200" cy="2339008"/>
            </a:xfrm>
          </p:grpSpPr>
          <p:sp>
            <p:nvSpPr>
              <p:cNvPr id="95" name="Trapezoid 94"/>
              <p:cNvSpPr/>
              <p:nvPr/>
            </p:nvSpPr>
            <p:spPr>
              <a:xfrm rot="5400000">
                <a:off x="2544806" y="2587756"/>
                <a:ext cx="1524001" cy="1149090"/>
              </a:xfrm>
              <a:prstGeom prst="trapezoid">
                <a:avLst/>
              </a:prstGeom>
              <a:solidFill>
                <a:schemeClr val="accent1">
                  <a:lumMod val="20000"/>
                  <a:lumOff val="80000"/>
                </a:schemeClr>
              </a:solidFill>
              <a:ln w="7620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100" dirty="0">
                  <a:solidFill>
                    <a:schemeClr val="tx1"/>
                  </a:solidFill>
                </a:endParaRPr>
              </a:p>
            </p:txBody>
          </p:sp>
          <p:sp>
            <p:nvSpPr>
              <p:cNvPr id="96" name="Trapezoid 95"/>
              <p:cNvSpPr/>
              <p:nvPr/>
            </p:nvSpPr>
            <p:spPr>
              <a:xfrm rot="5400000">
                <a:off x="4266653" y="1094509"/>
                <a:ext cx="1143000" cy="4135582"/>
              </a:xfrm>
              <a:prstGeom prst="trapezoi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100" b="1" dirty="0">
                    <a:solidFill>
                      <a:srgbClr val="163A78"/>
                    </a:solidFill>
                  </a:rPr>
                  <a:t>Construction Professional Career Development</a:t>
                </a:r>
              </a:p>
            </p:txBody>
          </p:sp>
          <p:sp>
            <p:nvSpPr>
              <p:cNvPr id="97" name="Pentagon 96"/>
              <p:cNvSpPr/>
              <p:nvPr/>
            </p:nvSpPr>
            <p:spPr>
              <a:xfrm>
                <a:off x="6726382" y="2860221"/>
                <a:ext cx="2292380" cy="604158"/>
              </a:xfrm>
              <a:prstGeom prst="homePlate">
                <a:avLst/>
              </a:prstGeom>
              <a:solidFill>
                <a:srgbClr val="1F4E79"/>
              </a:solidFill>
              <a:ln>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chemeClr val="bg1"/>
                    </a:solidFill>
                  </a:rPr>
                  <a:t>Career Path</a:t>
                </a:r>
              </a:p>
            </p:txBody>
          </p:sp>
          <p:cxnSp>
            <p:nvCxnSpPr>
              <p:cNvPr id="98" name="Straight Connector 97"/>
              <p:cNvCxnSpPr/>
              <p:nvPr/>
            </p:nvCxnSpPr>
            <p:spPr>
              <a:xfrm flipH="1" flipV="1">
                <a:off x="1703562" y="2000250"/>
                <a:ext cx="1028701" cy="400050"/>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703562" y="3924300"/>
                <a:ext cx="1028701" cy="414958"/>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p:nvPr/>
          </p:nvCxnSpPr>
          <p:spPr>
            <a:xfrm flipH="1" flipV="1">
              <a:off x="4716809" y="2933040"/>
              <a:ext cx="4241414" cy="293485"/>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627659" y="3935614"/>
              <a:ext cx="4338515" cy="323304"/>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sp>
          <p:nvSpPr>
            <p:cNvPr id="94" name="Trapezoid 93"/>
            <p:cNvSpPr/>
            <p:nvPr/>
          </p:nvSpPr>
          <p:spPr>
            <a:xfrm rot="5400000">
              <a:off x="2810827" y="3418070"/>
              <a:ext cx="1804948" cy="349858"/>
            </a:xfrm>
            <a:prstGeom prst="trapezoi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100" b="1" dirty="0">
                <a:solidFill>
                  <a:schemeClr val="tx1"/>
                </a:solidFill>
              </a:endParaRPr>
            </a:p>
          </p:txBody>
        </p:sp>
      </p:grpSp>
    </p:spTree>
    <p:extLst>
      <p:ext uri="{BB962C8B-B14F-4D97-AF65-F5344CB8AC3E}">
        <p14:creationId xmlns:p14="http://schemas.microsoft.com/office/powerpoint/2010/main" val="165186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217170"/>
            <a:ext cx="10287000" cy="525780"/>
          </a:xfrm>
        </p:spPr>
        <p:txBody>
          <a:bodyPr>
            <a:noAutofit/>
          </a:bodyPr>
          <a:lstStyle/>
          <a:p>
            <a:r>
              <a:rPr lang="en-US" sz="3600" b="1" dirty="0" smtClean="0">
                <a:solidFill>
                  <a:srgbClr val="163A78"/>
                </a:solidFill>
                <a:latin typeface="+mn-lt"/>
              </a:rPr>
              <a:t>Industry Driven Apprenticeship Education </a:t>
            </a:r>
            <a:endParaRPr lang="en-US" sz="3600" b="1" dirty="0">
              <a:solidFill>
                <a:srgbClr val="163A78"/>
              </a:solidFill>
              <a:latin typeface="+mn-lt"/>
            </a:endParaRPr>
          </a:p>
        </p:txBody>
      </p:sp>
      <p:sp>
        <p:nvSpPr>
          <p:cNvPr id="4" name="Trapezoid 3"/>
          <p:cNvSpPr/>
          <p:nvPr/>
        </p:nvSpPr>
        <p:spPr>
          <a:xfrm rot="5400000">
            <a:off x="1157329" y="1544409"/>
            <a:ext cx="2714537" cy="194309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17208" tIns="58604" rIns="117208" bIns="58604" rtlCol="0" anchor="ctr"/>
          <a:lstStyle/>
          <a:p>
            <a:pPr algn="ctr"/>
            <a:r>
              <a:rPr lang="en-US" sz="2800" b="1" dirty="0">
                <a:solidFill>
                  <a:srgbClr val="163A78"/>
                </a:solidFill>
              </a:rPr>
              <a:t>On- Boarding</a:t>
            </a:r>
          </a:p>
        </p:txBody>
      </p:sp>
      <p:sp>
        <p:nvSpPr>
          <p:cNvPr id="19" name="Rectangle 18"/>
          <p:cNvSpPr/>
          <p:nvPr/>
        </p:nvSpPr>
        <p:spPr>
          <a:xfrm>
            <a:off x="2965450" y="3813310"/>
            <a:ext cx="8942134" cy="238937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b="1">
              <a:solidFill>
                <a:srgbClr val="163A78"/>
              </a:solidFill>
            </a:endParaRPr>
          </a:p>
        </p:txBody>
      </p:sp>
      <p:cxnSp>
        <p:nvCxnSpPr>
          <p:cNvPr id="21" name="Straight Connector 20"/>
          <p:cNvCxnSpPr/>
          <p:nvPr/>
        </p:nvCxnSpPr>
        <p:spPr>
          <a:xfrm>
            <a:off x="4438646" y="3128010"/>
            <a:ext cx="3" cy="3017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90943" y="2853690"/>
            <a:ext cx="8506" cy="330377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65617" y="3771152"/>
            <a:ext cx="744858" cy="441518"/>
          </a:xfrm>
          <a:prstGeom prst="rect">
            <a:avLst/>
          </a:prstGeom>
          <a:noFill/>
        </p:spPr>
        <p:txBody>
          <a:bodyPr wrap="none" lIns="117208" tIns="58604" rIns="117208" bIns="58604" rtlCol="0">
            <a:spAutoFit/>
          </a:bodyPr>
          <a:lstStyle/>
          <a:p>
            <a:r>
              <a:rPr lang="en-US" sz="2100" b="1" dirty="0">
                <a:solidFill>
                  <a:srgbClr val="163A78"/>
                </a:solidFill>
              </a:rPr>
              <a:t>High</a:t>
            </a:r>
          </a:p>
        </p:txBody>
      </p:sp>
      <p:sp>
        <p:nvSpPr>
          <p:cNvPr id="24" name="TextBox 23"/>
          <p:cNvSpPr txBox="1"/>
          <p:nvPr/>
        </p:nvSpPr>
        <p:spPr>
          <a:xfrm>
            <a:off x="2265617" y="5836920"/>
            <a:ext cx="694651" cy="441518"/>
          </a:xfrm>
          <a:prstGeom prst="rect">
            <a:avLst/>
          </a:prstGeom>
          <a:noFill/>
        </p:spPr>
        <p:txBody>
          <a:bodyPr wrap="none" lIns="117208" tIns="58604" rIns="117208" bIns="58604" rtlCol="0">
            <a:spAutoFit/>
          </a:bodyPr>
          <a:lstStyle/>
          <a:p>
            <a:r>
              <a:rPr lang="en-US" sz="2100" b="1" dirty="0">
                <a:solidFill>
                  <a:srgbClr val="163A78"/>
                </a:solidFill>
              </a:rPr>
              <a:t>Low</a:t>
            </a:r>
          </a:p>
        </p:txBody>
      </p:sp>
      <p:sp>
        <p:nvSpPr>
          <p:cNvPr id="25" name="TextBox 24"/>
          <p:cNvSpPr txBox="1"/>
          <p:nvPr/>
        </p:nvSpPr>
        <p:spPr>
          <a:xfrm>
            <a:off x="2294569" y="4753642"/>
            <a:ext cx="580710" cy="395352"/>
          </a:xfrm>
          <a:prstGeom prst="rect">
            <a:avLst/>
          </a:prstGeom>
          <a:noFill/>
        </p:spPr>
        <p:txBody>
          <a:bodyPr wrap="none" lIns="117208" tIns="58604" rIns="117208" bIns="58604" rtlCol="0">
            <a:spAutoFit/>
          </a:bodyPr>
          <a:lstStyle/>
          <a:p>
            <a:r>
              <a:rPr lang="en-US" b="1" dirty="0">
                <a:solidFill>
                  <a:srgbClr val="163A78"/>
                </a:solidFill>
              </a:rPr>
              <a:t>ROI</a:t>
            </a:r>
          </a:p>
        </p:txBody>
      </p:sp>
      <p:sp>
        <p:nvSpPr>
          <p:cNvPr id="34" name="Freeform 33"/>
          <p:cNvSpPr/>
          <p:nvPr/>
        </p:nvSpPr>
        <p:spPr>
          <a:xfrm>
            <a:off x="2997778" y="3825242"/>
            <a:ext cx="8248073" cy="2342407"/>
          </a:xfrm>
          <a:custGeom>
            <a:avLst/>
            <a:gdLst>
              <a:gd name="connsiteX0" fmla="*/ 0 w 5587341"/>
              <a:gd name="connsiteY0" fmla="*/ 1864425 h 1864425"/>
              <a:gd name="connsiteX1" fmla="*/ 1662546 w 5587341"/>
              <a:gd name="connsiteY1" fmla="*/ 344384 h 1864425"/>
              <a:gd name="connsiteX2" fmla="*/ 5587341 w 5587341"/>
              <a:gd name="connsiteY2" fmla="*/ 0 h 1864425"/>
              <a:gd name="connsiteX3" fmla="*/ 5587341 w 5587341"/>
              <a:gd name="connsiteY3" fmla="*/ 0 h 1864425"/>
            </a:gdLst>
            <a:ahLst/>
            <a:cxnLst>
              <a:cxn ang="0">
                <a:pos x="connsiteX0" y="connsiteY0"/>
              </a:cxn>
              <a:cxn ang="0">
                <a:pos x="connsiteX1" y="connsiteY1"/>
              </a:cxn>
              <a:cxn ang="0">
                <a:pos x="connsiteX2" y="connsiteY2"/>
              </a:cxn>
              <a:cxn ang="0">
                <a:pos x="connsiteX3" y="connsiteY3"/>
              </a:cxn>
            </a:cxnLst>
            <a:rect l="l" t="t" r="r" b="b"/>
            <a:pathLst>
              <a:path w="5587341" h="1864425">
                <a:moveTo>
                  <a:pt x="0" y="1864425"/>
                </a:moveTo>
                <a:cubicBezTo>
                  <a:pt x="365661" y="1259773"/>
                  <a:pt x="731323" y="655121"/>
                  <a:pt x="1662546" y="344384"/>
                </a:cubicBezTo>
                <a:cubicBezTo>
                  <a:pt x="2593769" y="33647"/>
                  <a:pt x="5587341" y="0"/>
                  <a:pt x="5587341" y="0"/>
                </a:cubicBezTo>
                <a:lnTo>
                  <a:pt x="55873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b="1">
              <a:solidFill>
                <a:srgbClr val="163A78"/>
              </a:solidFill>
            </a:endParaRPr>
          </a:p>
        </p:txBody>
      </p:sp>
      <p:sp>
        <p:nvSpPr>
          <p:cNvPr id="27" name="TextBox 26"/>
          <p:cNvSpPr txBox="1"/>
          <p:nvPr/>
        </p:nvSpPr>
        <p:spPr>
          <a:xfrm>
            <a:off x="3002511" y="6222933"/>
            <a:ext cx="1399075" cy="426129"/>
          </a:xfrm>
          <a:prstGeom prst="rect">
            <a:avLst/>
          </a:prstGeom>
          <a:noFill/>
        </p:spPr>
        <p:txBody>
          <a:bodyPr wrap="none" lIns="117208" tIns="58604" rIns="117208" bIns="58604" rtlCol="0">
            <a:spAutoFit/>
          </a:bodyPr>
          <a:lstStyle/>
          <a:p>
            <a:pPr algn="ctr"/>
            <a:r>
              <a:rPr lang="en-US" sz="2000" b="1" dirty="0">
                <a:solidFill>
                  <a:srgbClr val="163A78"/>
                </a:solidFill>
              </a:rPr>
              <a:t>30-90 Days</a:t>
            </a:r>
          </a:p>
        </p:txBody>
      </p:sp>
      <p:sp>
        <p:nvSpPr>
          <p:cNvPr id="28" name="TextBox 27"/>
          <p:cNvSpPr txBox="1"/>
          <p:nvPr/>
        </p:nvSpPr>
        <p:spPr>
          <a:xfrm>
            <a:off x="5870154" y="6222933"/>
            <a:ext cx="1192480" cy="426129"/>
          </a:xfrm>
          <a:prstGeom prst="rect">
            <a:avLst/>
          </a:prstGeom>
          <a:noFill/>
          <a:ln>
            <a:noFill/>
          </a:ln>
        </p:spPr>
        <p:txBody>
          <a:bodyPr wrap="none" lIns="117208" tIns="58604" rIns="117208" bIns="58604" rtlCol="0">
            <a:spAutoFit/>
          </a:bodyPr>
          <a:lstStyle/>
          <a:p>
            <a:pPr algn="ctr"/>
            <a:r>
              <a:rPr lang="en-US" sz="2000" b="1" dirty="0">
                <a:solidFill>
                  <a:srgbClr val="163A78"/>
                </a:solidFill>
              </a:rPr>
              <a:t>1-4 Years</a:t>
            </a:r>
          </a:p>
        </p:txBody>
      </p:sp>
      <p:sp>
        <p:nvSpPr>
          <p:cNvPr id="7" name="Freeform 6"/>
          <p:cNvSpPr/>
          <p:nvPr/>
        </p:nvSpPr>
        <p:spPr>
          <a:xfrm>
            <a:off x="4438651" y="3802083"/>
            <a:ext cx="7468933" cy="2351314"/>
          </a:xfrm>
          <a:custGeom>
            <a:avLst/>
            <a:gdLst>
              <a:gd name="connsiteX0" fmla="*/ 0 w 5088577"/>
              <a:gd name="connsiteY0" fmla="*/ 1959428 h 1959428"/>
              <a:gd name="connsiteX1" fmla="*/ 1092530 w 5088577"/>
              <a:gd name="connsiteY1" fmla="*/ 409698 h 1959428"/>
              <a:gd name="connsiteX2" fmla="*/ 5088577 w 5088577"/>
              <a:gd name="connsiteY2" fmla="*/ 0 h 1959428"/>
              <a:gd name="connsiteX3" fmla="*/ 5088577 w 5088577"/>
              <a:gd name="connsiteY3" fmla="*/ 0 h 1959428"/>
              <a:gd name="connsiteX4" fmla="*/ 5088577 w 5088577"/>
              <a:gd name="connsiteY4" fmla="*/ 0 h 1959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8577" h="1959428">
                <a:moveTo>
                  <a:pt x="0" y="1959428"/>
                </a:moveTo>
                <a:cubicBezTo>
                  <a:pt x="122217" y="1347848"/>
                  <a:pt x="244434" y="736269"/>
                  <a:pt x="1092530" y="409698"/>
                </a:cubicBezTo>
                <a:cubicBezTo>
                  <a:pt x="1940626" y="83127"/>
                  <a:pt x="5088577" y="0"/>
                  <a:pt x="5088577" y="0"/>
                </a:cubicBezTo>
                <a:lnTo>
                  <a:pt x="5088577" y="0"/>
                </a:lnTo>
                <a:lnTo>
                  <a:pt x="508857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b="1">
              <a:solidFill>
                <a:srgbClr val="163A78"/>
              </a:solidFill>
            </a:endParaRPr>
          </a:p>
        </p:txBody>
      </p:sp>
      <p:sp>
        <p:nvSpPr>
          <p:cNvPr id="12" name="TextBox 11"/>
          <p:cNvSpPr txBox="1"/>
          <p:nvPr/>
        </p:nvSpPr>
        <p:spPr>
          <a:xfrm>
            <a:off x="3117851" y="3911323"/>
            <a:ext cx="2032000" cy="580017"/>
          </a:xfrm>
          <a:prstGeom prst="rect">
            <a:avLst/>
          </a:prstGeom>
          <a:noFill/>
        </p:spPr>
        <p:txBody>
          <a:bodyPr wrap="square" lIns="117208" tIns="58604" rIns="117208" bIns="58604" rtlCol="0">
            <a:spAutoFit/>
          </a:bodyPr>
          <a:lstStyle/>
          <a:p>
            <a:r>
              <a:rPr lang="en-US" sz="1500" b="1" dirty="0">
                <a:solidFill>
                  <a:srgbClr val="163A78"/>
                </a:solidFill>
              </a:rPr>
              <a:t>Competency Based Training ROI Curve</a:t>
            </a:r>
          </a:p>
        </p:txBody>
      </p:sp>
      <p:sp>
        <p:nvSpPr>
          <p:cNvPr id="17" name="TextBox 16"/>
          <p:cNvSpPr txBox="1"/>
          <p:nvPr/>
        </p:nvSpPr>
        <p:spPr>
          <a:xfrm>
            <a:off x="8324851" y="3969116"/>
            <a:ext cx="3752850" cy="2272789"/>
          </a:xfrm>
          <a:prstGeom prst="rect">
            <a:avLst/>
          </a:prstGeom>
          <a:noFill/>
        </p:spPr>
        <p:txBody>
          <a:bodyPr wrap="square" lIns="117208" tIns="58604" rIns="117208" bIns="58604" rtlCol="0">
            <a:spAutoFit/>
          </a:bodyPr>
          <a:lstStyle/>
          <a:p>
            <a:r>
              <a:rPr lang="en-US" sz="1400" b="1" u="sng" dirty="0">
                <a:solidFill>
                  <a:srgbClr val="163A78"/>
                </a:solidFill>
              </a:rPr>
              <a:t>Competency Based Training</a:t>
            </a:r>
          </a:p>
          <a:p>
            <a:pPr marL="219765" indent="-219765">
              <a:buFont typeface="Arial" panose="020B0604020202020204" pitchFamily="34" charset="0"/>
              <a:buChar char="•"/>
            </a:pPr>
            <a:r>
              <a:rPr lang="en-US" sz="1400" b="1" dirty="0">
                <a:solidFill>
                  <a:srgbClr val="163A78"/>
                </a:solidFill>
              </a:rPr>
              <a:t>Multi-skilled workforce</a:t>
            </a:r>
          </a:p>
          <a:p>
            <a:pPr marL="219765" indent="-219765">
              <a:buFont typeface="Arial" panose="020B0604020202020204" pitchFamily="34" charset="0"/>
              <a:buChar char="•"/>
            </a:pPr>
            <a:r>
              <a:rPr lang="en-US" sz="1400" b="1" dirty="0">
                <a:solidFill>
                  <a:srgbClr val="163A78"/>
                </a:solidFill>
              </a:rPr>
              <a:t>“Just in time “ skills taught and applied</a:t>
            </a:r>
          </a:p>
          <a:p>
            <a:pPr marL="219765" indent="-219765">
              <a:buFont typeface="Arial" panose="020B0604020202020204" pitchFamily="34" charset="0"/>
              <a:buChar char="•"/>
            </a:pPr>
            <a:r>
              <a:rPr lang="en-US" sz="1400" b="1" dirty="0">
                <a:solidFill>
                  <a:srgbClr val="163A78"/>
                </a:solidFill>
              </a:rPr>
              <a:t>Mentoring OTJ</a:t>
            </a:r>
          </a:p>
          <a:p>
            <a:pPr marL="219765" indent="-219765">
              <a:buFont typeface="Arial" panose="020B0604020202020204" pitchFamily="34" charset="0"/>
              <a:buChar char="•"/>
            </a:pPr>
            <a:r>
              <a:rPr lang="en-US" sz="1400" b="1" dirty="0">
                <a:solidFill>
                  <a:srgbClr val="163A78"/>
                </a:solidFill>
              </a:rPr>
              <a:t>On-line, classroom and lab learning</a:t>
            </a:r>
          </a:p>
          <a:p>
            <a:pPr marL="219765" indent="-219765">
              <a:buFont typeface="Arial" panose="020B0604020202020204" pitchFamily="34" charset="0"/>
              <a:buChar char="•"/>
            </a:pPr>
            <a:r>
              <a:rPr lang="en-US" sz="1400" b="1" dirty="0">
                <a:solidFill>
                  <a:srgbClr val="163A78"/>
                </a:solidFill>
              </a:rPr>
              <a:t>Onboarding value based</a:t>
            </a:r>
          </a:p>
          <a:p>
            <a:pPr marL="219765" indent="-219765">
              <a:buFont typeface="Arial" panose="020B0604020202020204" pitchFamily="34" charset="0"/>
              <a:buChar char="•"/>
            </a:pPr>
            <a:r>
              <a:rPr lang="en-US" sz="1400" b="1" dirty="0">
                <a:solidFill>
                  <a:srgbClr val="163A78"/>
                </a:solidFill>
              </a:rPr>
              <a:t>Tailored to Individual</a:t>
            </a:r>
          </a:p>
          <a:p>
            <a:pPr marL="219765" indent="-219765">
              <a:buFont typeface="Arial" panose="020B0604020202020204" pitchFamily="34" charset="0"/>
              <a:buChar char="•"/>
            </a:pPr>
            <a:r>
              <a:rPr lang="en-US" sz="1400" b="1" dirty="0">
                <a:solidFill>
                  <a:srgbClr val="163A78"/>
                </a:solidFill>
              </a:rPr>
              <a:t>Velocity to optimum ROI increases</a:t>
            </a:r>
          </a:p>
          <a:p>
            <a:pPr marL="219765" indent="-219765">
              <a:buFont typeface="Arial" panose="020B0604020202020204" pitchFamily="34" charset="0"/>
              <a:buChar char="•"/>
            </a:pPr>
            <a:r>
              <a:rPr lang="en-US" sz="1400" b="1" dirty="0">
                <a:solidFill>
                  <a:srgbClr val="163A78"/>
                </a:solidFill>
              </a:rPr>
              <a:t>Direct ROI w/ Skills Mastery</a:t>
            </a:r>
          </a:p>
          <a:p>
            <a:pPr marL="219765" indent="-219765">
              <a:buFont typeface="Arial" panose="020B0604020202020204" pitchFamily="34" charset="0"/>
              <a:buChar char="•"/>
            </a:pPr>
            <a:r>
              <a:rPr lang="en-US" sz="1400" b="1" dirty="0">
                <a:solidFill>
                  <a:srgbClr val="163A78"/>
                </a:solidFill>
              </a:rPr>
              <a:t>Earn while you learn</a:t>
            </a:r>
          </a:p>
        </p:txBody>
      </p:sp>
      <p:sp>
        <p:nvSpPr>
          <p:cNvPr id="29" name="Right Arrow 28"/>
          <p:cNvSpPr/>
          <p:nvPr/>
        </p:nvSpPr>
        <p:spPr>
          <a:xfrm>
            <a:off x="199027" y="1269175"/>
            <a:ext cx="1625177" cy="237744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Future Skilled Craft Workforce Enter the Industry</a:t>
            </a:r>
          </a:p>
        </p:txBody>
      </p:sp>
      <p:sp>
        <p:nvSpPr>
          <p:cNvPr id="36" name="Trapezoid 35"/>
          <p:cNvSpPr/>
          <p:nvPr/>
        </p:nvSpPr>
        <p:spPr>
          <a:xfrm rot="5400000">
            <a:off x="3512577" y="1692036"/>
            <a:ext cx="1828801" cy="1531721"/>
          </a:xfrm>
          <a:prstGeom prst="trapezoid">
            <a:avLst/>
          </a:prstGeom>
          <a:solidFill>
            <a:schemeClr val="accent1">
              <a:lumMod val="20000"/>
              <a:lumOff val="80000"/>
            </a:schemeClr>
          </a:solidFill>
          <a:ln w="7620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100" dirty="0">
              <a:solidFill>
                <a:schemeClr val="tx1"/>
              </a:solidFill>
            </a:endParaRPr>
          </a:p>
        </p:txBody>
      </p:sp>
      <p:sp>
        <p:nvSpPr>
          <p:cNvPr id="38" name="Pentagon 37"/>
          <p:cNvSpPr/>
          <p:nvPr/>
        </p:nvSpPr>
        <p:spPr>
          <a:xfrm>
            <a:off x="8424294" y="2095400"/>
            <a:ext cx="3616642" cy="724990"/>
          </a:xfrm>
          <a:prstGeom prst="homePlate">
            <a:avLst/>
          </a:prstGeom>
          <a:solidFill>
            <a:srgbClr val="1F4E79"/>
          </a:solidFill>
          <a:ln>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chemeClr val="bg1"/>
                </a:solidFill>
              </a:rPr>
              <a:t>Career Path</a:t>
            </a:r>
          </a:p>
        </p:txBody>
      </p:sp>
      <p:sp>
        <p:nvSpPr>
          <p:cNvPr id="35" name="Trapezoid 34"/>
          <p:cNvSpPr/>
          <p:nvPr/>
        </p:nvSpPr>
        <p:spPr>
          <a:xfrm rot="5400000">
            <a:off x="2390335" y="2190304"/>
            <a:ext cx="2060883" cy="553905"/>
          </a:xfrm>
          <a:prstGeom prst="trapezoi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3100" b="1" dirty="0">
              <a:solidFill>
                <a:schemeClr val="tx1"/>
              </a:solidFill>
            </a:endParaRPr>
          </a:p>
        </p:txBody>
      </p:sp>
      <p:sp>
        <p:nvSpPr>
          <p:cNvPr id="37" name="Trapezoid 36"/>
          <p:cNvSpPr/>
          <p:nvPr/>
        </p:nvSpPr>
        <p:spPr>
          <a:xfrm rot="5400000">
            <a:off x="5151947" y="-128650"/>
            <a:ext cx="1371600" cy="5173092"/>
          </a:xfrm>
          <a:prstGeom prst="trapezoi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100" b="1" dirty="0">
                <a:solidFill>
                  <a:srgbClr val="163A78"/>
                </a:solidFill>
              </a:rPr>
              <a:t>Construction Professional Career Development</a:t>
            </a:r>
          </a:p>
        </p:txBody>
      </p:sp>
      <p:cxnSp>
        <p:nvCxnSpPr>
          <p:cNvPr id="39" name="Straight Connector 38"/>
          <p:cNvCxnSpPr/>
          <p:nvPr/>
        </p:nvCxnSpPr>
        <p:spPr>
          <a:xfrm flipH="1" flipV="1">
            <a:off x="2289875" y="1063435"/>
            <a:ext cx="1371244" cy="480060"/>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289875" y="3372295"/>
            <a:ext cx="1371244" cy="497950"/>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831109" y="1840015"/>
            <a:ext cx="4241414" cy="293485"/>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818159" y="2747339"/>
            <a:ext cx="4338515" cy="323304"/>
          </a:xfrm>
          <a:prstGeom prst="line">
            <a:avLst/>
          </a:prstGeom>
          <a:ln w="76200">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536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49" y="259470"/>
            <a:ext cx="10668002" cy="714301"/>
          </a:xfrm>
        </p:spPr>
        <p:txBody>
          <a:bodyPr>
            <a:noAutofit/>
          </a:bodyPr>
          <a:lstStyle/>
          <a:p>
            <a:r>
              <a:rPr lang="en-US" sz="3600" b="1" dirty="0" smtClean="0">
                <a:solidFill>
                  <a:srgbClr val="1F4E79"/>
                </a:solidFill>
                <a:latin typeface="+mn-lt"/>
              </a:rPr>
              <a:t>Promote Achieving Career Dreams and Opportunities</a:t>
            </a:r>
            <a:endParaRPr lang="en-US" sz="3600" b="1" dirty="0">
              <a:solidFill>
                <a:srgbClr val="1F4E79"/>
              </a:solidFill>
              <a:latin typeface="+mn-lt"/>
            </a:endParaRPr>
          </a:p>
        </p:txBody>
      </p:sp>
      <p:sp>
        <p:nvSpPr>
          <p:cNvPr id="14" name="Pentagon 13"/>
          <p:cNvSpPr/>
          <p:nvPr/>
        </p:nvSpPr>
        <p:spPr>
          <a:xfrm>
            <a:off x="508001" y="2712721"/>
            <a:ext cx="1015998" cy="353346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117208" tIns="58604" rIns="117208" bIns="58604" rtlCol="0" anchor="ctr"/>
          <a:lstStyle/>
          <a:p>
            <a:pPr algn="ctr"/>
            <a:r>
              <a:rPr lang="en-US" sz="2600" b="1" dirty="0">
                <a:solidFill>
                  <a:srgbClr val="1F4E79"/>
                </a:solidFill>
              </a:rPr>
              <a:t>Construction Professional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48" y="2329465"/>
            <a:ext cx="10061020" cy="391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1000902"/>
            <a:ext cx="5343586" cy="15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250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52749" y="259470"/>
            <a:ext cx="10668002" cy="714301"/>
          </a:xfrm>
        </p:spPr>
        <p:txBody>
          <a:bodyPr>
            <a:noAutofit/>
          </a:bodyPr>
          <a:lstStyle/>
          <a:p>
            <a:r>
              <a:rPr lang="en-US" sz="3600" b="1" dirty="0" smtClean="0">
                <a:solidFill>
                  <a:srgbClr val="1F4E79"/>
                </a:solidFill>
                <a:latin typeface="+mn-lt"/>
              </a:rPr>
              <a:t>Summary</a:t>
            </a:r>
            <a:endParaRPr lang="en-US" sz="3600" b="1" dirty="0">
              <a:solidFill>
                <a:srgbClr val="1F4E79"/>
              </a:solidFill>
              <a:latin typeface="+mn-lt"/>
            </a:endParaRPr>
          </a:p>
        </p:txBody>
      </p:sp>
      <p:sp>
        <p:nvSpPr>
          <p:cNvPr id="4" name="TextBox 3"/>
          <p:cNvSpPr txBox="1"/>
          <p:nvPr/>
        </p:nvSpPr>
        <p:spPr>
          <a:xfrm>
            <a:off x="616721" y="1117219"/>
            <a:ext cx="10714007" cy="646331"/>
          </a:xfrm>
          <a:prstGeom prst="rect">
            <a:avLst/>
          </a:prstGeom>
          <a:noFill/>
        </p:spPr>
        <p:txBody>
          <a:bodyPr wrap="square" rtlCol="0">
            <a:spAutoFit/>
          </a:bodyPr>
          <a:lstStyle/>
          <a:p>
            <a:r>
              <a:rPr lang="en-US" sz="3600" b="1" dirty="0" smtClean="0">
                <a:solidFill>
                  <a:srgbClr val="002060"/>
                </a:solidFill>
              </a:rPr>
              <a:t>Lead the Change</a:t>
            </a:r>
            <a:endParaRPr lang="en-US" sz="3600" dirty="0">
              <a:solidFill>
                <a:srgbClr val="002060"/>
              </a:solidFill>
            </a:endParaRPr>
          </a:p>
        </p:txBody>
      </p:sp>
      <p:sp>
        <p:nvSpPr>
          <p:cNvPr id="5" name="Rectangle 4"/>
          <p:cNvSpPr/>
          <p:nvPr/>
        </p:nvSpPr>
        <p:spPr>
          <a:xfrm>
            <a:off x="653143" y="1795580"/>
            <a:ext cx="10932606" cy="4228850"/>
          </a:xfrm>
          <a:prstGeom prst="rect">
            <a:avLst/>
          </a:prstGeom>
        </p:spPr>
        <p:txBody>
          <a:bodyPr wrap="square">
            <a:spAutoFit/>
          </a:bodyPr>
          <a:lstStyle/>
          <a:p>
            <a:pPr marL="439529" lvl="0" indent="-439529" defTabSz="1172078">
              <a:spcBef>
                <a:spcPct val="20000"/>
              </a:spcBef>
              <a:buFont typeface="Arial" panose="020B0604020202020204" pitchFamily="34" charset="0"/>
              <a:buChar char="•"/>
            </a:pPr>
            <a:r>
              <a:rPr lang="en-US" sz="2800" dirty="0">
                <a:solidFill>
                  <a:srgbClr val="1F4E79"/>
                </a:solidFill>
              </a:rPr>
              <a:t>Promote apprenticeships and pre-apprenticeships for </a:t>
            </a:r>
            <a:r>
              <a:rPr lang="en-US" sz="2800" dirty="0" smtClean="0">
                <a:solidFill>
                  <a:srgbClr val="1F4E79"/>
                </a:solidFill>
              </a:rPr>
              <a:t>America’s high </a:t>
            </a:r>
            <a:r>
              <a:rPr lang="en-US" sz="2800" dirty="0">
                <a:solidFill>
                  <a:srgbClr val="1F4E79"/>
                </a:solidFill>
              </a:rPr>
              <a:t>school students and Job Corps participants, for persons currently or formerly incarcerated, for persons not currently attending high school or an accredited post secondary educational institution and for members of America’s armed services.  </a:t>
            </a:r>
            <a:endParaRPr lang="en-US" sz="2800" dirty="0" smtClean="0">
              <a:solidFill>
                <a:srgbClr val="1F4E79"/>
              </a:solidFill>
            </a:endParaRPr>
          </a:p>
          <a:p>
            <a:pPr lvl="0" defTabSz="1172078">
              <a:spcBef>
                <a:spcPct val="20000"/>
              </a:spcBef>
            </a:pPr>
            <a:endParaRPr lang="en-US" sz="2800" dirty="0">
              <a:solidFill>
                <a:srgbClr val="1F4E79"/>
              </a:solidFill>
            </a:endParaRPr>
          </a:p>
          <a:p>
            <a:pPr marL="439529" lvl="0" indent="-439529" defTabSz="1172078">
              <a:spcBef>
                <a:spcPct val="20000"/>
              </a:spcBef>
              <a:buFont typeface="Arial" panose="020B0604020202020204" pitchFamily="34" charset="0"/>
              <a:buChar char="•"/>
            </a:pPr>
            <a:r>
              <a:rPr lang="en-US" sz="2800" dirty="0">
                <a:solidFill>
                  <a:srgbClr val="1F4E79"/>
                </a:solidFill>
              </a:rPr>
              <a:t>Support the community colleges and 2 year and 4 year institutions of higher education to incorporate apprenticeship programs in their courses of </a:t>
            </a:r>
            <a:r>
              <a:rPr lang="en-US" sz="2800" dirty="0" smtClean="0">
                <a:solidFill>
                  <a:srgbClr val="1F4E79"/>
                </a:solidFill>
              </a:rPr>
              <a:t>studies</a:t>
            </a:r>
            <a:endParaRPr lang="en-US" sz="2800" dirty="0">
              <a:solidFill>
                <a:srgbClr val="1F4E79"/>
              </a:solidFill>
            </a:endParaRPr>
          </a:p>
        </p:txBody>
      </p:sp>
    </p:spTree>
    <p:extLst>
      <p:ext uri="{BB962C8B-B14F-4D97-AF65-F5344CB8AC3E}">
        <p14:creationId xmlns:p14="http://schemas.microsoft.com/office/powerpoint/2010/main" val="2978858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 xmlns:a16="http://schemas.microsoft.com/office/drawing/2014/main" id="{A0F76392-453D-4A29-B73B-29EFAD3A1EE6}"/>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12" name="Freeform 4">
            <a:extLst>
              <a:ext uri="{FF2B5EF4-FFF2-40B4-BE49-F238E27FC236}">
                <a16:creationId xmlns="" xmlns:a16="http://schemas.microsoft.com/office/drawing/2014/main" id="{7D013A44-081E-4379-8F3C-733885B64C4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14" name="Rectangle 13">
            <a:extLst>
              <a:ext uri="{FF2B5EF4-FFF2-40B4-BE49-F238E27FC236}">
                <a16:creationId xmlns="" xmlns:a16="http://schemas.microsoft.com/office/drawing/2014/main" id="{BC4B597F-3328-47FC-8DFC-2E4986A341F7}"/>
              </a:ext>
            </a:extLst>
          </p:cNvPr>
          <p:cNvSpPr/>
          <p:nvPr/>
        </p:nvSpPr>
        <p:spPr>
          <a:xfrm>
            <a:off x="247651" y="2296956"/>
            <a:ext cx="6857997" cy="2308324"/>
          </a:xfrm>
          <a:prstGeom prst="rect">
            <a:avLst/>
          </a:prstGeom>
        </p:spPr>
        <p:txBody>
          <a:bodyPr wrap="square">
            <a:spAutoFit/>
          </a:bodyPr>
          <a:lstStyle/>
          <a:p>
            <a:pPr algn="r" defTabSz="914446"/>
            <a:r>
              <a:rPr lang="en-US" sz="3600" b="1" dirty="0">
                <a:solidFill>
                  <a:srgbClr val="163A78"/>
                </a:solidFill>
                <a:ea typeface="Garamond" charset="0"/>
                <a:cs typeface="Arial" pitchFamily="34" charset="0"/>
              </a:rPr>
              <a:t>Greg Sizemore</a:t>
            </a:r>
          </a:p>
          <a:p>
            <a:pPr algn="r" defTabSz="914446"/>
            <a:r>
              <a:rPr lang="en-US" sz="3600" dirty="0">
                <a:solidFill>
                  <a:srgbClr val="163A78"/>
                </a:solidFill>
                <a:ea typeface="Garamond" charset="0"/>
                <a:cs typeface="Arial" pitchFamily="34" charset="0"/>
              </a:rPr>
              <a:t> VP of HS&amp;E and Workforce Development</a:t>
            </a:r>
          </a:p>
          <a:p>
            <a:pPr algn="r" defTabSz="914446"/>
            <a:r>
              <a:rPr lang="en-US" sz="3600" dirty="0">
                <a:solidFill>
                  <a:srgbClr val="163A78"/>
                </a:solidFill>
                <a:ea typeface="Garamond" charset="0"/>
                <a:cs typeface="Arial" pitchFamily="34" charset="0"/>
              </a:rPr>
              <a:t>Associated Builders and Contractors</a:t>
            </a:r>
          </a:p>
        </p:txBody>
      </p:sp>
      <p:sp>
        <p:nvSpPr>
          <p:cNvPr id="6" name="TextBox 5"/>
          <p:cNvSpPr txBox="1"/>
          <p:nvPr/>
        </p:nvSpPr>
        <p:spPr>
          <a:xfrm>
            <a:off x="6857998" y="2865120"/>
            <a:ext cx="5364480" cy="830997"/>
          </a:xfrm>
          <a:prstGeom prst="rect">
            <a:avLst/>
          </a:prstGeom>
          <a:noFill/>
        </p:spPr>
        <p:txBody>
          <a:bodyPr wrap="square" rtlCol="0">
            <a:spAutoFit/>
          </a:bodyPr>
          <a:lstStyle/>
          <a:p>
            <a:pPr algn="ctr"/>
            <a:r>
              <a:rPr lang="en-US" sz="4800" b="1" dirty="0" smtClean="0">
                <a:solidFill>
                  <a:srgbClr val="163A78"/>
                </a:solidFill>
              </a:rPr>
              <a:t>Thank </a:t>
            </a:r>
            <a:r>
              <a:rPr lang="en-US" sz="4800" b="1" dirty="0">
                <a:solidFill>
                  <a:srgbClr val="163A78"/>
                </a:solidFill>
              </a:rPr>
              <a:t>You</a:t>
            </a:r>
          </a:p>
        </p:txBody>
      </p:sp>
      <p:sp>
        <p:nvSpPr>
          <p:cNvPr id="8" name="Title 3">
            <a:extLst>
              <a:ext uri="{FF2B5EF4-FFF2-40B4-BE49-F238E27FC236}">
                <a16:creationId xmlns="" xmlns:a16="http://schemas.microsoft.com/office/drawing/2014/main" id="{5A388308-9A16-4B40-A43B-59E415BE0380}"/>
              </a:ext>
            </a:extLst>
          </p:cNvPr>
          <p:cNvSpPr txBox="1">
            <a:spLocks/>
          </p:cNvSpPr>
          <p:nvPr/>
        </p:nvSpPr>
        <p:spPr>
          <a:xfrm>
            <a:off x="1427962" y="227257"/>
            <a:ext cx="1059654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3600" b="1" dirty="0" smtClean="0">
                <a:solidFill>
                  <a:srgbClr val="163A78"/>
                </a:solidFill>
                <a:latin typeface="+mn-lt"/>
                <a:cs typeface="Arial" pitchFamily="34" charset="0"/>
              </a:rPr>
              <a:t>Workforce Development: Apprenticeship and Training</a:t>
            </a:r>
            <a:endParaRPr lang="en-US" sz="3600" b="1" dirty="0">
              <a:solidFill>
                <a:srgbClr val="163A78"/>
              </a:solidFill>
              <a:latin typeface="+mn-lt"/>
              <a:cs typeface="Arial" pitchFamily="34" charset="0"/>
            </a:endParaRPr>
          </a:p>
        </p:txBody>
      </p:sp>
    </p:spTree>
    <p:extLst>
      <p:ext uri="{BB962C8B-B14F-4D97-AF65-F5344CB8AC3E}">
        <p14:creationId xmlns:p14="http://schemas.microsoft.com/office/powerpoint/2010/main" val="279555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427963" y="227257"/>
            <a:ext cx="1076039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endParaRPr lang="en-US" sz="3600" dirty="0">
              <a:solidFill>
                <a:srgbClr val="163A78"/>
              </a:solidFill>
              <a:latin typeface="Arial" pitchFamily="34" charset="0"/>
              <a:ea typeface="Calibri" panose="020F0502020204030204" pitchFamily="34" charset="0"/>
              <a:cs typeface="Arial" pitchFamily="34" charset="0"/>
            </a:endParaRPr>
          </a:p>
        </p:txBody>
      </p:sp>
      <p:sp>
        <p:nvSpPr>
          <p:cNvPr id="3" name="TextBox 2"/>
          <p:cNvSpPr txBox="1"/>
          <p:nvPr/>
        </p:nvSpPr>
        <p:spPr>
          <a:xfrm>
            <a:off x="605117" y="2035692"/>
            <a:ext cx="10919011" cy="646331"/>
          </a:xfrm>
          <a:prstGeom prst="rect">
            <a:avLst/>
          </a:prstGeom>
          <a:noFill/>
        </p:spPr>
        <p:txBody>
          <a:bodyPr wrap="square" rtlCol="0">
            <a:spAutoFit/>
          </a:bodyPr>
          <a:lstStyle/>
          <a:p>
            <a:r>
              <a:rPr lang="en-US" sz="3600" b="1" dirty="0" smtClean="0">
                <a:solidFill>
                  <a:srgbClr val="002060"/>
                </a:solidFill>
              </a:rPr>
              <a:t>Current Economic Conditions</a:t>
            </a:r>
            <a:endParaRPr lang="en-US" sz="3600" b="1" dirty="0">
              <a:solidFill>
                <a:srgbClr val="00206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8" y="174957"/>
            <a:ext cx="1163061" cy="758898"/>
          </a:xfrm>
          <a:prstGeom prst="rect">
            <a:avLst/>
          </a:prstGeom>
          <a:effectLst/>
        </p:spPr>
      </p:pic>
      <p:cxnSp>
        <p:nvCxnSpPr>
          <p:cNvPr id="9" name="Straight Connector 8"/>
          <p:cNvCxnSpPr>
            <a:cxnSpLocks/>
          </p:cNvCxnSpPr>
          <p:nvPr/>
        </p:nvCxnSpPr>
        <p:spPr>
          <a:xfrm>
            <a:off x="1427235"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33" name="Rectangle 24">
            <a:extLst>
              <a:ext uri="{FF2B5EF4-FFF2-40B4-BE49-F238E27FC236}">
                <a16:creationId xmlns="" xmlns:a16="http://schemas.microsoft.com/office/drawing/2014/main" id="{0A51A5F7-9E34-4D62-8556-3D4F1398E4BA}"/>
              </a:ext>
            </a:extLst>
          </p:cNvPr>
          <p:cNvSpPr/>
          <p:nvPr/>
        </p:nvSpPr>
        <p:spPr>
          <a:xfrm>
            <a:off x="3"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solidFill>
                <a:prstClr val="white"/>
              </a:solidFill>
            </a:endParaRPr>
          </a:p>
        </p:txBody>
      </p:sp>
      <p:sp>
        <p:nvSpPr>
          <p:cNvPr id="34" name="Freeform 4">
            <a:extLst>
              <a:ext uri="{FF2B5EF4-FFF2-40B4-BE49-F238E27FC236}">
                <a16:creationId xmlns="" xmlns:a16="http://schemas.microsoft.com/office/drawing/2014/main" id="{C1DF2859-B031-4DD9-9906-86A7E602F6C8}"/>
              </a:ext>
            </a:extLst>
          </p:cNvPr>
          <p:cNvSpPr/>
          <p:nvPr/>
        </p:nvSpPr>
        <p:spPr>
          <a:xfrm>
            <a:off x="11857018"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prstClr val="white"/>
              </a:solidFill>
            </a:endParaRPr>
          </a:p>
        </p:txBody>
      </p:sp>
      <p:sp>
        <p:nvSpPr>
          <p:cNvPr id="12" name="Title 3"/>
          <p:cNvSpPr txBox="1">
            <a:spLocks/>
          </p:cNvSpPr>
          <p:nvPr/>
        </p:nvSpPr>
        <p:spPr>
          <a:xfrm>
            <a:off x="1580363" y="181885"/>
            <a:ext cx="10276655"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smtClean="0">
                <a:solidFill>
                  <a:srgbClr val="163A78"/>
                </a:solidFill>
                <a:latin typeface="+mn-lt"/>
                <a:ea typeface="Calibri" panose="020F0502020204030204" pitchFamily="34" charset="0"/>
                <a:cs typeface="Arial" pitchFamily="34" charset="0"/>
              </a:rPr>
              <a:t>What We Know…</a:t>
            </a:r>
            <a:endParaRPr lang="en-US" sz="3600" dirty="0">
              <a:solidFill>
                <a:srgbClr val="163A78"/>
              </a:solidFill>
              <a:latin typeface="+mn-lt"/>
              <a:ea typeface="Calibri" panose="020F0502020204030204" pitchFamily="34" charset="0"/>
              <a:cs typeface="Arial" pitchFamily="34" charset="0"/>
            </a:endParaRPr>
          </a:p>
        </p:txBody>
      </p:sp>
      <p:sp>
        <p:nvSpPr>
          <p:cNvPr id="10" name="Text Placeholder 2"/>
          <p:cNvSpPr>
            <a:spLocks noGrp="1"/>
          </p:cNvSpPr>
          <p:nvPr>
            <p:ph type="body" idx="4294967295"/>
          </p:nvPr>
        </p:nvSpPr>
        <p:spPr>
          <a:xfrm>
            <a:off x="605117" y="2620467"/>
            <a:ext cx="10515600" cy="1500187"/>
          </a:xfrm>
          <a:prstGeom prst="rect">
            <a:avLst/>
          </a:prstGeom>
        </p:spPr>
        <p:txBody>
          <a:bodyPr/>
          <a:lstStyle/>
          <a:p>
            <a:pPr marL="0" indent="0">
              <a:buNone/>
            </a:pPr>
            <a:r>
              <a:rPr lang="en-US" i="1" dirty="0">
                <a:solidFill>
                  <a:schemeClr val="bg1">
                    <a:lumMod val="65000"/>
                  </a:schemeClr>
                </a:solidFill>
              </a:rPr>
              <a:t>Construction Industry back to peak spend but employing ~ 1m less</a:t>
            </a:r>
          </a:p>
        </p:txBody>
      </p:sp>
    </p:spTree>
    <p:extLst>
      <p:ext uri="{BB962C8B-B14F-4D97-AF65-F5344CB8AC3E}">
        <p14:creationId xmlns:p14="http://schemas.microsoft.com/office/powerpoint/2010/main" val="2507224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815925" y="197791"/>
            <a:ext cx="10508566" cy="6659317"/>
            <a:chOff x="228599" y="647113"/>
            <a:chExt cx="8610600" cy="6195883"/>
          </a:xfrm>
          <a:noFill/>
        </p:grpSpPr>
        <p:graphicFrame>
          <p:nvGraphicFramePr>
            <p:cNvPr id="4" name="Object 3"/>
            <p:cNvGraphicFramePr>
              <a:graphicFrameLocks noChangeAspect="1"/>
            </p:cNvGraphicFramePr>
            <p:nvPr>
              <p:extLst/>
            </p:nvPr>
          </p:nvGraphicFramePr>
          <p:xfrm>
            <a:off x="228599" y="1334091"/>
            <a:ext cx="8610600" cy="550890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381000" y="647113"/>
              <a:ext cx="8305800" cy="717452"/>
            </a:xfrm>
            <a:prstGeom prst="rect">
              <a:avLst/>
            </a:prstGeom>
            <a:grpFill/>
          </p:spPr>
          <p:txBody>
            <a:bodyPr/>
            <a:lstStyle/>
            <a:p>
              <a:pPr algn="ctr" fontAlgn="base">
                <a:spcBef>
                  <a:spcPct val="0"/>
                </a:spcBef>
                <a:spcAft>
                  <a:spcPct val="0"/>
                </a:spcAft>
                <a:defRPr/>
              </a:pPr>
              <a:r>
                <a:rPr lang="en-US" sz="2399" b="1" kern="0" dirty="0">
                  <a:solidFill>
                    <a:srgbClr val="000000"/>
                  </a:solidFill>
                  <a:latin typeface="Arial"/>
                </a:rPr>
                <a:t>Construction Spending and Employment History and Forecast</a:t>
              </a:r>
            </a:p>
            <a:p>
              <a:pPr algn="ctr" fontAlgn="base">
                <a:spcBef>
                  <a:spcPct val="0"/>
                </a:spcBef>
                <a:spcAft>
                  <a:spcPct val="0"/>
                </a:spcAft>
                <a:defRPr/>
              </a:pPr>
              <a:r>
                <a:rPr lang="en-US" sz="2399" b="1" kern="0" dirty="0">
                  <a:solidFill>
                    <a:srgbClr val="000000"/>
                  </a:solidFill>
                  <a:latin typeface="Arial"/>
                </a:rPr>
                <a:t>(Excludes Self-employed Workers)</a:t>
              </a:r>
            </a:p>
          </p:txBody>
        </p:sp>
      </p:grpSp>
      <p:cxnSp>
        <p:nvCxnSpPr>
          <p:cNvPr id="8" name="Straight Arrow Connector 7"/>
          <p:cNvCxnSpPr/>
          <p:nvPr/>
        </p:nvCxnSpPr>
        <p:spPr>
          <a:xfrm flipH="1" flipV="1">
            <a:off x="8861635" y="3816560"/>
            <a:ext cx="769560" cy="689299"/>
          </a:xfrm>
          <a:prstGeom prst="straightConnector1">
            <a:avLst/>
          </a:prstGeom>
          <a:ln w="3175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1541789" y="4428605"/>
            <a:ext cx="3296991" cy="12615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prstClr val="black"/>
                </a:solidFill>
                <a:latin typeface="Arial" panose="020B0604020202020204" pitchFamily="34" charset="0"/>
                <a:cs typeface="Arial" panose="020B0604020202020204" pitchFamily="34" charset="0"/>
              </a:rPr>
              <a:t>*Spending Forecast: 4% growth in 2018 and 2019 (to $1.28 trillion and $1.33 trillion) and 3% growth in 2020 and 2021 (to $1.37 trillion and $1.42 trillion)</a:t>
            </a:r>
          </a:p>
          <a:p>
            <a:endParaRPr lang="en-US" sz="600" b="1" dirty="0">
              <a:solidFill>
                <a:prstClr val="black"/>
              </a:solidFill>
              <a:latin typeface="Arial" panose="020B0604020202020204" pitchFamily="34" charset="0"/>
              <a:cs typeface="Arial" panose="020B0604020202020204" pitchFamily="34" charset="0"/>
            </a:endParaRPr>
          </a:p>
          <a:p>
            <a:r>
              <a:rPr lang="en-US" sz="1000" b="1" dirty="0">
                <a:solidFill>
                  <a:prstClr val="black"/>
                </a:solidFill>
                <a:latin typeface="Arial" panose="020B0604020202020204" pitchFamily="34" charset="0"/>
                <a:cs typeface="Arial" panose="020B0604020202020204" pitchFamily="34" charset="0"/>
              </a:rPr>
              <a:t>** Spending Forecast + Infrastructure assumes </a:t>
            </a:r>
          </a:p>
          <a:p>
            <a:r>
              <a:rPr lang="en-US" sz="1000" b="1" dirty="0">
                <a:solidFill>
                  <a:prstClr val="black"/>
                </a:solidFill>
                <a:latin typeface="Arial" panose="020B0604020202020204" pitchFamily="34" charset="0"/>
                <a:cs typeface="Arial" panose="020B0604020202020204" pitchFamily="34" charset="0"/>
              </a:rPr>
              <a:t>+$50 billion infrastructure spend in 2019</a:t>
            </a:r>
          </a:p>
          <a:p>
            <a:r>
              <a:rPr lang="en-US" sz="1000" b="1" dirty="0">
                <a:solidFill>
                  <a:prstClr val="black"/>
                </a:solidFill>
                <a:latin typeface="Arial" panose="020B0604020202020204" pitchFamily="34" charset="0"/>
                <a:cs typeface="Arial" panose="020B0604020202020204" pitchFamily="34" charset="0"/>
              </a:rPr>
              <a:t>+$150 billion in 2020</a:t>
            </a:r>
          </a:p>
          <a:p>
            <a:r>
              <a:rPr lang="en-US" sz="1000" b="1" dirty="0">
                <a:solidFill>
                  <a:prstClr val="black"/>
                </a:solidFill>
                <a:latin typeface="Arial" panose="020B0604020202020204" pitchFamily="34" charset="0"/>
                <a:cs typeface="Arial" panose="020B0604020202020204" pitchFamily="34" charset="0"/>
              </a:rPr>
              <a:t>+$200 billion in 2021</a:t>
            </a:r>
          </a:p>
        </p:txBody>
      </p:sp>
      <p:sp>
        <p:nvSpPr>
          <p:cNvPr id="11" name="Rectangle 10"/>
          <p:cNvSpPr/>
          <p:nvPr/>
        </p:nvSpPr>
        <p:spPr>
          <a:xfrm>
            <a:off x="7431109" y="4530388"/>
            <a:ext cx="3170145" cy="523084"/>
          </a:xfrm>
          <a:prstGeom prst="rect">
            <a:avLst/>
          </a:prstGeom>
          <a:solidFill>
            <a:srgbClr val="CC0000"/>
          </a:solidFill>
          <a:ln>
            <a:solidFill>
              <a:srgbClr val="C00000"/>
            </a:solidFill>
          </a:ln>
        </p:spPr>
        <p:txBody>
          <a:bodyPr wrap="square">
            <a:spAutoFit/>
          </a:bodyPr>
          <a:lstStyle/>
          <a:p>
            <a:pPr algn="ctr"/>
            <a:r>
              <a:rPr lang="en-US" sz="1400" b="1" dirty="0">
                <a:solidFill>
                  <a:prstClr val="white"/>
                </a:solidFill>
                <a:latin typeface="Arial" panose="020B0604020202020204" pitchFamily="34" charset="0"/>
                <a:cs typeface="Arial" panose="020B0604020202020204" pitchFamily="34" charset="0"/>
              </a:rPr>
              <a:t>8.4 million workers needed in 2018</a:t>
            </a:r>
          </a:p>
          <a:p>
            <a:pPr algn="ctr"/>
            <a:r>
              <a:rPr lang="en-US" sz="1400" b="1" dirty="0">
                <a:solidFill>
                  <a:prstClr val="white"/>
                </a:solidFill>
                <a:latin typeface="Arial" panose="020B0604020202020204" pitchFamily="34" charset="0"/>
                <a:cs typeface="Arial" panose="020B0604020202020204" pitchFamily="34" charset="0"/>
              </a:rPr>
              <a:t>(7.8 million employed in 2017)</a:t>
            </a:r>
            <a:endParaRPr lang="en-US" sz="1400" dirty="0">
              <a:solidFill>
                <a:prstClr val="white"/>
              </a:solidFill>
              <a:latin typeface="Arial" panose="020B0604020202020204" pitchFamily="34" charset="0"/>
              <a:cs typeface="Arial" panose="020B0604020202020204" pitchFamily="34" charset="0"/>
            </a:endParaRPr>
          </a:p>
        </p:txBody>
      </p:sp>
      <p:sp>
        <p:nvSpPr>
          <p:cNvPr id="9" name="TextBox 30"/>
          <p:cNvSpPr txBox="1"/>
          <p:nvPr/>
        </p:nvSpPr>
        <p:spPr>
          <a:xfrm>
            <a:off x="7431109" y="5125371"/>
            <a:ext cx="3170145" cy="646163"/>
          </a:xfrm>
          <a:prstGeom prst="rect">
            <a:avLst/>
          </a:prstGeom>
          <a:noFill/>
          <a:ln>
            <a:solidFill>
              <a:schemeClr val="tx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Arial" panose="020B0604020202020204" pitchFamily="34" charset="0"/>
                <a:cs typeface="Arial" panose="020B0604020202020204" pitchFamily="34" charset="0"/>
              </a:rPr>
              <a:t>Every $1 billion in extra construction spending generates an average of at least 6,300 construction jobs</a:t>
            </a:r>
          </a:p>
        </p:txBody>
      </p:sp>
    </p:spTree>
    <p:extLst>
      <p:ext uri="{BB962C8B-B14F-4D97-AF65-F5344CB8AC3E}">
        <p14:creationId xmlns:p14="http://schemas.microsoft.com/office/powerpoint/2010/main" val="11362167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A439C56-1A5B-46FF-BCC5-BE26D5F4086E}"/>
              </a:ext>
            </a:extLst>
          </p:cNvPr>
          <p:cNvSpPr>
            <a:spLocks noGrp="1"/>
          </p:cNvSpPr>
          <p:nvPr>
            <p:ph type="body" sz="quarter" idx="13"/>
          </p:nvPr>
        </p:nvSpPr>
        <p:spPr>
          <a:xfrm>
            <a:off x="1427961" y="-142085"/>
            <a:ext cx="10540104" cy="1627490"/>
          </a:xfrm>
        </p:spPr>
        <p:txBody>
          <a:bodyPr>
            <a:normAutofit/>
          </a:bodyPr>
          <a:lstStyle/>
          <a:p>
            <a:r>
              <a:rPr lang="en-US" dirty="0">
                <a:latin typeface="Arial" panose="020B0604020202020204" pitchFamily="34" charset="0"/>
                <a:cs typeface="Arial" panose="020B0604020202020204" pitchFamily="34" charset="0"/>
              </a:rPr>
              <a:t>ABC Construction Backlog Indicator</a:t>
            </a:r>
            <a:br>
              <a:rPr lang="en-US" dirty="0">
                <a:latin typeface="Arial" panose="020B0604020202020204" pitchFamily="34" charset="0"/>
                <a:cs typeface="Arial" panose="020B0604020202020204" pitchFamily="34" charset="0"/>
              </a:rPr>
            </a:br>
            <a:r>
              <a:rPr lang="en-US" sz="2799" dirty="0">
                <a:latin typeface="Arial" panose="020B0604020202020204" pitchFamily="34" charset="0"/>
                <a:cs typeface="Arial" panose="020B0604020202020204" pitchFamily="34" charset="0"/>
              </a:rPr>
              <a:t>Historical Average Q1 2009 to Q4 2017 </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086460068"/>
              </p:ext>
            </p:extLst>
          </p:nvPr>
        </p:nvGraphicFramePr>
        <p:xfrm>
          <a:off x="0" y="1219200"/>
          <a:ext cx="11812489" cy="52276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294967295"/>
          </p:nvPr>
        </p:nvSpPr>
        <p:spPr>
          <a:xfrm>
            <a:off x="9348788" y="6355589"/>
            <a:ext cx="2843212" cy="363443"/>
          </a:xfrm>
          <a:prstGeom prst="rect">
            <a:avLst/>
          </a:prstGeom>
        </p:spPr>
        <p:txBody>
          <a:bodyPr/>
          <a:lstStyle/>
          <a:p>
            <a:fld id="{0252C881-E582-4E2F-A842-58FA12941CB2}" type="slidenum">
              <a:rPr lang="en-US" smtClean="0"/>
              <a:t>5</a:t>
            </a:fld>
            <a:endParaRPr lang="en-US"/>
          </a:p>
        </p:txBody>
      </p:sp>
      <p:sp>
        <p:nvSpPr>
          <p:cNvPr id="6" name="TextBox 5"/>
          <p:cNvSpPr txBox="1"/>
          <p:nvPr/>
        </p:nvSpPr>
        <p:spPr>
          <a:xfrm>
            <a:off x="1522809" y="2677457"/>
            <a:ext cx="1133131" cy="338466"/>
          </a:xfrm>
          <a:prstGeom prst="rect">
            <a:avLst/>
          </a:prstGeom>
          <a:noFill/>
        </p:spPr>
        <p:txBody>
          <a:bodyPr wrap="none" rtlCol="0">
            <a:spAutoFit/>
          </a:bodyPr>
          <a:lstStyle/>
          <a:p>
            <a:r>
              <a:rPr lang="en-US" sz="1600" b="1" dirty="0"/>
              <a:t>Period Low</a:t>
            </a:r>
          </a:p>
        </p:txBody>
      </p:sp>
      <p:sp>
        <p:nvSpPr>
          <p:cNvPr id="7" name="TextBox 6"/>
          <p:cNvSpPr txBox="1"/>
          <p:nvPr/>
        </p:nvSpPr>
        <p:spPr>
          <a:xfrm>
            <a:off x="10796077" y="777774"/>
            <a:ext cx="1171988" cy="338466"/>
          </a:xfrm>
          <a:prstGeom prst="rect">
            <a:avLst/>
          </a:prstGeom>
          <a:noFill/>
        </p:spPr>
        <p:txBody>
          <a:bodyPr wrap="none" rtlCol="0">
            <a:spAutoFit/>
          </a:bodyPr>
          <a:lstStyle/>
          <a:p>
            <a:r>
              <a:rPr lang="en-US" sz="1600" b="1" dirty="0"/>
              <a:t>Period High</a:t>
            </a:r>
          </a:p>
        </p:txBody>
      </p:sp>
    </p:spTree>
    <p:extLst>
      <p:ext uri="{BB962C8B-B14F-4D97-AF65-F5344CB8AC3E}">
        <p14:creationId xmlns:p14="http://schemas.microsoft.com/office/powerpoint/2010/main" val="28566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117" y="2035692"/>
            <a:ext cx="10919011" cy="646331"/>
          </a:xfrm>
          <a:prstGeom prst="rect">
            <a:avLst/>
          </a:prstGeom>
          <a:noFill/>
        </p:spPr>
        <p:txBody>
          <a:bodyPr wrap="square" rtlCol="0">
            <a:spAutoFit/>
          </a:bodyPr>
          <a:lstStyle/>
          <a:p>
            <a:r>
              <a:rPr lang="en-US" sz="3600" b="1" dirty="0" smtClean="0">
                <a:solidFill>
                  <a:srgbClr val="002060"/>
                </a:solidFill>
              </a:rPr>
              <a:t>Construction Industry Fragmentation</a:t>
            </a:r>
            <a:endParaRPr lang="en-US" sz="3600" b="1" dirty="0">
              <a:solidFill>
                <a:srgbClr val="002060"/>
              </a:solidFill>
            </a:endParaRPr>
          </a:p>
        </p:txBody>
      </p:sp>
      <p:sp>
        <p:nvSpPr>
          <p:cNvPr id="6" name="Text Placeholder 2"/>
          <p:cNvSpPr txBox="1">
            <a:spLocks/>
          </p:cNvSpPr>
          <p:nvPr/>
        </p:nvSpPr>
        <p:spPr>
          <a:xfrm>
            <a:off x="605117" y="2620467"/>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i="1" dirty="0" smtClean="0">
                <a:solidFill>
                  <a:prstClr val="black">
                    <a:tint val="75000"/>
                  </a:prstClr>
                </a:solidFill>
              </a:rPr>
              <a:t>Companies </a:t>
            </a:r>
            <a:r>
              <a:rPr lang="en-US" i="1" dirty="0">
                <a:solidFill>
                  <a:prstClr val="black">
                    <a:tint val="75000"/>
                  </a:prstClr>
                </a:solidFill>
              </a:rPr>
              <a:t>who employ 100 or less are key to creating and filling </a:t>
            </a:r>
            <a:r>
              <a:rPr lang="en-US" i="1" dirty="0" smtClean="0">
                <a:solidFill>
                  <a:prstClr val="black">
                    <a:tint val="75000"/>
                  </a:prstClr>
                </a:solidFill>
              </a:rPr>
              <a:t>jobs</a:t>
            </a:r>
            <a:endParaRPr lang="en-US" i="1" dirty="0">
              <a:solidFill>
                <a:prstClr val="black">
                  <a:tint val="75000"/>
                </a:prstClr>
              </a:solidFill>
            </a:endParaRPr>
          </a:p>
        </p:txBody>
      </p:sp>
      <p:sp>
        <p:nvSpPr>
          <p:cNvPr id="8" name="Title 3"/>
          <p:cNvSpPr txBox="1">
            <a:spLocks/>
          </p:cNvSpPr>
          <p:nvPr/>
        </p:nvSpPr>
        <p:spPr>
          <a:xfrm>
            <a:off x="1580363" y="181885"/>
            <a:ext cx="10276655"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115000"/>
              </a:lnSpc>
              <a:spcBef>
                <a:spcPts val="0"/>
              </a:spcBef>
              <a:spcAft>
                <a:spcPts val="1000"/>
              </a:spcAft>
            </a:pPr>
            <a:r>
              <a:rPr lang="en-US" sz="3600" b="1" dirty="0" smtClean="0">
                <a:solidFill>
                  <a:srgbClr val="163A78"/>
                </a:solidFill>
                <a:latin typeface="+mn-lt"/>
                <a:ea typeface="Calibri" panose="020F0502020204030204" pitchFamily="34" charset="0"/>
                <a:cs typeface="Arial" pitchFamily="34" charset="0"/>
              </a:rPr>
              <a:t>What We Know…</a:t>
            </a:r>
            <a:endParaRPr lang="en-US" sz="3600" dirty="0">
              <a:solidFill>
                <a:srgbClr val="163A78"/>
              </a:solidFill>
              <a:latin typeface="+mn-lt"/>
              <a:ea typeface="Calibri" panose="020F0502020204030204" pitchFamily="34" charset="0"/>
              <a:cs typeface="Arial" pitchFamily="34" charset="0"/>
            </a:endParaRPr>
          </a:p>
        </p:txBody>
      </p:sp>
    </p:spTree>
    <p:extLst>
      <p:ext uri="{BB962C8B-B14F-4D97-AF65-F5344CB8AC3E}">
        <p14:creationId xmlns:p14="http://schemas.microsoft.com/office/powerpoint/2010/main" val="4204834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3"/>
          <p:cNvGraphicFramePr>
            <a:graphicFrameLocks noChangeAspect="1"/>
          </p:cNvGraphicFramePr>
          <p:nvPr>
            <p:extLst>
              <p:ext uri="{D42A27DB-BD31-4B8C-83A1-F6EECF244321}">
                <p14:modId xmlns:p14="http://schemas.microsoft.com/office/powerpoint/2010/main" val="1509445814"/>
              </p:ext>
            </p:extLst>
          </p:nvPr>
        </p:nvGraphicFramePr>
        <p:xfrm>
          <a:off x="464235" y="1236372"/>
          <a:ext cx="11211951" cy="51515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872198" y="240844"/>
            <a:ext cx="10726614" cy="995528"/>
          </a:xfrm>
          <a:prstGeom prst="rect">
            <a:avLst/>
          </a:prstGeom>
        </p:spPr>
        <p:txBody>
          <a:bodyPr lIns="68558" tIns="34279" rIns="68558" bIns="34279"/>
          <a:lstStyle/>
          <a:p>
            <a:pPr algn="ctr" defTabSz="685584">
              <a:defRPr/>
            </a:pPr>
            <a:endParaRPr lang="en-US" sz="2900" b="1" kern="0" dirty="0">
              <a:solidFill>
                <a:srgbClr val="000000"/>
              </a:solidFill>
              <a:latin typeface="Arial" panose="020B0604020202020204" pitchFamily="34" charset="0"/>
              <a:cs typeface="Arial" panose="020B0604020202020204" pitchFamily="34" charset="0"/>
            </a:endParaRPr>
          </a:p>
        </p:txBody>
      </p:sp>
      <p:sp>
        <p:nvSpPr>
          <p:cNvPr id="6" name="TextBox 1"/>
          <p:cNvSpPr txBox="1"/>
          <p:nvPr/>
        </p:nvSpPr>
        <p:spPr>
          <a:xfrm>
            <a:off x="6908800" y="6526105"/>
            <a:ext cx="4876800" cy="314752"/>
          </a:xfrm>
          <a:prstGeom prst="rect">
            <a:avLst/>
          </a:prstGeom>
        </p:spPr>
        <p:txBody>
          <a:bodyPr wrap="square" lIns="68558" tIns="34279" rIns="68558" bIns="3427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Source: Census Bureau 2012 Economic Census of the United States</a:t>
            </a:r>
          </a:p>
        </p:txBody>
      </p:sp>
      <p:sp>
        <p:nvSpPr>
          <p:cNvPr id="2" name="TextBox 1"/>
          <p:cNvSpPr txBox="1"/>
          <p:nvPr/>
        </p:nvSpPr>
        <p:spPr>
          <a:xfrm>
            <a:off x="1674057" y="6018591"/>
            <a:ext cx="6457071" cy="369316"/>
          </a:xfrm>
          <a:prstGeom prst="rect">
            <a:avLst/>
          </a:prstGeom>
          <a:noFill/>
        </p:spPr>
        <p:txBody>
          <a:bodyPr wrap="square" lIns="91422" tIns="45712" rIns="91422" bIns="45712" rtlCol="0">
            <a:spAutoFit/>
          </a:bodyPr>
          <a:lstStyle/>
          <a:p>
            <a:r>
              <a:rPr lang="en-US" b="1" dirty="0">
                <a:solidFill>
                  <a:prstClr val="black"/>
                </a:solidFill>
                <a:latin typeface="Arial" panose="020B0604020202020204" pitchFamily="34" charset="0"/>
                <a:cs typeface="Arial" panose="020B0604020202020204" pitchFamily="34" charset="0"/>
              </a:rPr>
              <a:t>Construction Firm Size by Employment </a:t>
            </a:r>
          </a:p>
        </p:txBody>
      </p:sp>
      <p:sp>
        <p:nvSpPr>
          <p:cNvPr id="7" name="TextBox 6"/>
          <p:cNvSpPr txBox="1"/>
          <p:nvPr/>
        </p:nvSpPr>
        <p:spPr>
          <a:xfrm>
            <a:off x="1391919" y="171450"/>
            <a:ext cx="10206893" cy="1094772"/>
          </a:xfrm>
          <a:prstGeom prst="rect">
            <a:avLst/>
          </a:prstGeom>
          <a:noFill/>
        </p:spPr>
        <p:txBody>
          <a:bodyPr wrap="square" lIns="108825" tIns="54412" rIns="108825" bIns="54412" rtlCol="0">
            <a:spAutoFit/>
          </a:bodyPr>
          <a:lstStyle/>
          <a:p>
            <a:pPr algn="ctr"/>
            <a:r>
              <a:rPr lang="en-US" sz="3200" b="1" dirty="0">
                <a:solidFill>
                  <a:srgbClr val="163A78"/>
                </a:solidFill>
              </a:rPr>
              <a:t>Construction Companies who employ &lt;100 Construction Professionals build 67% of construction in US</a:t>
            </a:r>
          </a:p>
        </p:txBody>
      </p:sp>
      <p:sp>
        <p:nvSpPr>
          <p:cNvPr id="8" name="TextBox 7"/>
          <p:cNvSpPr txBox="1"/>
          <p:nvPr/>
        </p:nvSpPr>
        <p:spPr>
          <a:xfrm>
            <a:off x="609601" y="6446521"/>
            <a:ext cx="2021438" cy="395352"/>
          </a:xfrm>
          <a:prstGeom prst="rect">
            <a:avLst/>
          </a:prstGeom>
          <a:noFill/>
        </p:spPr>
        <p:txBody>
          <a:bodyPr wrap="none" lIns="117208" tIns="58604" rIns="117208" bIns="58604" rtlCol="0">
            <a:spAutoFit/>
          </a:bodyPr>
          <a:lstStyle/>
          <a:p>
            <a:r>
              <a:rPr lang="en-US" sz="1800" dirty="0"/>
              <a:t>Markstein Advisors</a:t>
            </a:r>
          </a:p>
        </p:txBody>
      </p:sp>
    </p:spTree>
    <p:extLst>
      <p:ext uri="{BB962C8B-B14F-4D97-AF65-F5344CB8AC3E}">
        <p14:creationId xmlns:p14="http://schemas.microsoft.com/office/powerpoint/2010/main" val="92949001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3"/>
          <p:cNvGraphicFramePr>
            <a:graphicFrameLocks noChangeAspect="1"/>
          </p:cNvGraphicFramePr>
          <p:nvPr>
            <p:extLst>
              <p:ext uri="{D42A27DB-BD31-4B8C-83A1-F6EECF244321}">
                <p14:modId xmlns:p14="http://schemas.microsoft.com/office/powerpoint/2010/main" val="2122960995"/>
              </p:ext>
            </p:extLst>
          </p:nvPr>
        </p:nvGraphicFramePr>
        <p:xfrm>
          <a:off x="464235" y="1236372"/>
          <a:ext cx="11211951" cy="51515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6210886" y="6526105"/>
            <a:ext cx="5936567" cy="314752"/>
          </a:xfrm>
          <a:prstGeom prst="rect">
            <a:avLst/>
          </a:prstGeom>
        </p:spPr>
        <p:txBody>
          <a:bodyPr wrap="square" lIns="68558" tIns="34279" rIns="68558" bIns="3427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Source: Census Bureau 2015 County Business Patterns</a:t>
            </a:r>
          </a:p>
        </p:txBody>
      </p:sp>
      <p:sp>
        <p:nvSpPr>
          <p:cNvPr id="2" name="TextBox 1"/>
          <p:cNvSpPr txBox="1"/>
          <p:nvPr/>
        </p:nvSpPr>
        <p:spPr>
          <a:xfrm>
            <a:off x="1674057" y="6018591"/>
            <a:ext cx="6457071" cy="369316"/>
          </a:xfrm>
          <a:prstGeom prst="rect">
            <a:avLst/>
          </a:prstGeom>
          <a:noFill/>
        </p:spPr>
        <p:txBody>
          <a:bodyPr wrap="square" lIns="91422" tIns="45712" rIns="91422" bIns="45712" rtlCol="0">
            <a:spAutoFit/>
          </a:bodyPr>
          <a:lstStyle/>
          <a:p>
            <a:r>
              <a:rPr lang="en-US" b="1" dirty="0">
                <a:solidFill>
                  <a:prstClr val="black"/>
                </a:solidFill>
                <a:latin typeface="Arial" panose="020B0604020202020204" pitchFamily="34" charset="0"/>
                <a:cs typeface="Arial" panose="020B0604020202020204" pitchFamily="34" charset="0"/>
              </a:rPr>
              <a:t>Construction Firm Size by Employment </a:t>
            </a:r>
          </a:p>
        </p:txBody>
      </p:sp>
      <p:sp>
        <p:nvSpPr>
          <p:cNvPr id="3" name="Rectangle 2"/>
          <p:cNvSpPr/>
          <p:nvPr/>
        </p:nvSpPr>
        <p:spPr>
          <a:xfrm>
            <a:off x="1422399" y="145594"/>
            <a:ext cx="10058401" cy="1103238"/>
          </a:xfrm>
          <a:prstGeom prst="rect">
            <a:avLst/>
          </a:prstGeom>
        </p:spPr>
        <p:txBody>
          <a:bodyPr wrap="square" lIns="117208" tIns="58604" rIns="117208" bIns="58604">
            <a:spAutoFit/>
          </a:bodyPr>
          <a:lstStyle/>
          <a:p>
            <a:pPr algn="ctr"/>
            <a:r>
              <a:rPr lang="en-US" sz="3200" b="1" dirty="0">
                <a:solidFill>
                  <a:srgbClr val="163A78"/>
                </a:solidFill>
                <a:latin typeface="Arial Narrow" pitchFamily="34" charset="0"/>
              </a:rPr>
              <a:t>Construction Companies who employ &lt;100 Construction Professionals account for 71% of Construction Employment</a:t>
            </a:r>
          </a:p>
        </p:txBody>
      </p:sp>
      <p:sp>
        <p:nvSpPr>
          <p:cNvPr id="8" name="TextBox 7"/>
          <p:cNvSpPr txBox="1"/>
          <p:nvPr/>
        </p:nvSpPr>
        <p:spPr>
          <a:xfrm>
            <a:off x="609601" y="6446521"/>
            <a:ext cx="2021438" cy="395352"/>
          </a:xfrm>
          <a:prstGeom prst="rect">
            <a:avLst/>
          </a:prstGeom>
          <a:noFill/>
        </p:spPr>
        <p:txBody>
          <a:bodyPr wrap="none" lIns="117208" tIns="58604" rIns="117208" bIns="58604" rtlCol="0">
            <a:spAutoFit/>
          </a:bodyPr>
          <a:lstStyle/>
          <a:p>
            <a:r>
              <a:rPr lang="en-US" sz="1800" dirty="0" err="1"/>
              <a:t>Markstein</a:t>
            </a:r>
            <a:r>
              <a:rPr lang="en-US" sz="1800" dirty="0"/>
              <a:t> Advisors</a:t>
            </a:r>
          </a:p>
        </p:txBody>
      </p:sp>
    </p:spTree>
    <p:extLst>
      <p:ext uri="{BB962C8B-B14F-4D97-AF65-F5344CB8AC3E}">
        <p14:creationId xmlns:p14="http://schemas.microsoft.com/office/powerpoint/2010/main" val="11487977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3"/>
          <p:cNvGraphicFramePr>
            <a:graphicFrameLocks noChangeAspect="1"/>
          </p:cNvGraphicFramePr>
          <p:nvPr>
            <p:extLst>
              <p:ext uri="{D42A27DB-BD31-4B8C-83A1-F6EECF244321}">
                <p14:modId xmlns:p14="http://schemas.microsoft.com/office/powerpoint/2010/main" val="215588483"/>
              </p:ext>
            </p:extLst>
          </p:nvPr>
        </p:nvGraphicFramePr>
        <p:xfrm>
          <a:off x="464235" y="1184856"/>
          <a:ext cx="11211951" cy="520306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872198" y="240844"/>
            <a:ext cx="10726614" cy="944012"/>
          </a:xfrm>
          <a:prstGeom prst="rect">
            <a:avLst/>
          </a:prstGeom>
        </p:spPr>
        <p:txBody>
          <a:bodyPr lIns="68558" tIns="34279" rIns="68558" bIns="34279"/>
          <a:lstStyle/>
          <a:p>
            <a:pPr algn="ctr" defTabSz="685584">
              <a:defRPr/>
            </a:pPr>
            <a:endParaRPr lang="en-US" sz="3200" b="1" kern="0" dirty="0">
              <a:solidFill>
                <a:srgbClr val="000000"/>
              </a:solidFill>
              <a:latin typeface="Arial" panose="020B0604020202020204" pitchFamily="34" charset="0"/>
              <a:cs typeface="Arial" panose="020B0604020202020204" pitchFamily="34" charset="0"/>
            </a:endParaRPr>
          </a:p>
        </p:txBody>
      </p:sp>
      <p:sp>
        <p:nvSpPr>
          <p:cNvPr id="6" name="TextBox 1"/>
          <p:cNvSpPr txBox="1"/>
          <p:nvPr/>
        </p:nvSpPr>
        <p:spPr>
          <a:xfrm>
            <a:off x="6139766" y="6526105"/>
            <a:ext cx="5936567" cy="314752"/>
          </a:xfrm>
          <a:prstGeom prst="rect">
            <a:avLst/>
          </a:prstGeom>
        </p:spPr>
        <p:txBody>
          <a:bodyPr wrap="square" lIns="68558" tIns="34279" rIns="68558" bIns="3427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Source: Census Bureau 2015 County Business Patterns</a:t>
            </a:r>
          </a:p>
        </p:txBody>
      </p:sp>
      <p:sp>
        <p:nvSpPr>
          <p:cNvPr id="2" name="TextBox 1"/>
          <p:cNvSpPr txBox="1"/>
          <p:nvPr/>
        </p:nvSpPr>
        <p:spPr>
          <a:xfrm>
            <a:off x="1674057" y="6018591"/>
            <a:ext cx="6457071" cy="369316"/>
          </a:xfrm>
          <a:prstGeom prst="rect">
            <a:avLst/>
          </a:prstGeom>
          <a:noFill/>
        </p:spPr>
        <p:txBody>
          <a:bodyPr wrap="square" lIns="91422" tIns="45712" rIns="91422" bIns="45712" rtlCol="0">
            <a:spAutoFit/>
          </a:bodyPr>
          <a:lstStyle/>
          <a:p>
            <a:r>
              <a:rPr lang="en-US" b="1" dirty="0">
                <a:solidFill>
                  <a:prstClr val="black"/>
                </a:solidFill>
                <a:latin typeface="Arial" panose="020B0604020202020204" pitchFamily="34" charset="0"/>
                <a:cs typeface="Arial" panose="020B0604020202020204" pitchFamily="34" charset="0"/>
              </a:rPr>
              <a:t>Construction Firm Size by Employment </a:t>
            </a:r>
          </a:p>
        </p:txBody>
      </p:sp>
      <p:sp>
        <p:nvSpPr>
          <p:cNvPr id="3" name="Rectangle 2"/>
          <p:cNvSpPr/>
          <p:nvPr/>
        </p:nvSpPr>
        <p:spPr>
          <a:xfrm>
            <a:off x="1381759" y="158852"/>
            <a:ext cx="10543541" cy="1103238"/>
          </a:xfrm>
          <a:prstGeom prst="rect">
            <a:avLst/>
          </a:prstGeom>
        </p:spPr>
        <p:txBody>
          <a:bodyPr wrap="square" lIns="117208" tIns="58604" rIns="117208" bIns="58604">
            <a:spAutoFit/>
          </a:bodyPr>
          <a:lstStyle/>
          <a:p>
            <a:pPr algn="ctr"/>
            <a:r>
              <a:rPr lang="en-US" sz="3200" b="1" dirty="0">
                <a:solidFill>
                  <a:srgbClr val="1F4E79"/>
                </a:solidFill>
              </a:rPr>
              <a:t>Construction Companies who employ &lt;100 Construction Professionals account for 99% of Construction Firms in USA</a:t>
            </a:r>
          </a:p>
        </p:txBody>
      </p:sp>
      <p:sp>
        <p:nvSpPr>
          <p:cNvPr id="7" name="TextBox 6"/>
          <p:cNvSpPr txBox="1"/>
          <p:nvPr/>
        </p:nvSpPr>
        <p:spPr>
          <a:xfrm>
            <a:off x="609601" y="6446521"/>
            <a:ext cx="2021438" cy="395352"/>
          </a:xfrm>
          <a:prstGeom prst="rect">
            <a:avLst/>
          </a:prstGeom>
          <a:noFill/>
        </p:spPr>
        <p:txBody>
          <a:bodyPr wrap="none" lIns="117208" tIns="58604" rIns="117208" bIns="58604" rtlCol="0">
            <a:spAutoFit/>
          </a:bodyPr>
          <a:lstStyle/>
          <a:p>
            <a:r>
              <a:rPr lang="en-US" sz="1800" dirty="0" err="1"/>
              <a:t>Markstein</a:t>
            </a:r>
            <a:r>
              <a:rPr lang="en-US" sz="1800" dirty="0"/>
              <a:t> Advisors</a:t>
            </a:r>
          </a:p>
        </p:txBody>
      </p:sp>
    </p:spTree>
    <p:extLst>
      <p:ext uri="{BB962C8B-B14F-4D97-AF65-F5344CB8AC3E}">
        <p14:creationId xmlns:p14="http://schemas.microsoft.com/office/powerpoint/2010/main" val="376557828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0c2f3d3a-de8e-4c45-aa06-e797b9af1e96"/>
  <p:tag name="WASPOLLED" val="A924C100C8144E88B7890950DE7180F9"/>
  <p:tag name="TPVERSION" val="6"/>
  <p:tag name="TPFULLVERSION" val="7.3.0.116"/>
  <p:tag name="PPTVERSION" val="14"/>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09_RCD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09_RCD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009_RCD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009_RCD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4392</TotalTime>
  <Words>1605</Words>
  <Application>Microsoft Office PowerPoint</Application>
  <PresentationFormat>Custom</PresentationFormat>
  <Paragraphs>195</Paragraphs>
  <Slides>28</Slides>
  <Notes>22</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Force Subcommittees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Industry Driven Apprenticeship Education </vt:lpstr>
      <vt:lpstr>Promote Achieving Career Dreams and Opportunities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Woodall</dc:creator>
  <cp:lastModifiedBy>Greg Sizemore</cp:lastModifiedBy>
  <cp:revision>145</cp:revision>
  <cp:lastPrinted>2018-04-23T11:21:18Z</cp:lastPrinted>
  <dcterms:created xsi:type="dcterms:W3CDTF">2018-02-13T16:31:01Z</dcterms:created>
  <dcterms:modified xsi:type="dcterms:W3CDTF">2018-05-01T19:14:01Z</dcterms:modified>
</cp:coreProperties>
</file>