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147196509" r:id="rId2"/>
    <p:sldId id="2147196442" r:id="rId3"/>
    <p:sldId id="2147196424" r:id="rId4"/>
    <p:sldId id="2147196412" r:id="rId5"/>
    <p:sldId id="3957" r:id="rId6"/>
    <p:sldId id="2147196416" r:id="rId7"/>
    <p:sldId id="4252" r:id="rId8"/>
    <p:sldId id="2147196433" r:id="rId9"/>
    <p:sldId id="2147196430" r:id="rId10"/>
    <p:sldId id="2147196421" r:id="rId11"/>
    <p:sldId id="4250" r:id="rId12"/>
    <p:sldId id="4222" r:id="rId13"/>
    <p:sldId id="2147196434" r:id="rId14"/>
    <p:sldId id="2147196449" r:id="rId15"/>
    <p:sldId id="2147196458" r:id="rId16"/>
    <p:sldId id="2147196436" r:id="rId17"/>
    <p:sldId id="3987" r:id="rId18"/>
    <p:sldId id="2147196472" r:id="rId19"/>
    <p:sldId id="2147196437" r:id="rId20"/>
    <p:sldId id="4214" r:id="rId21"/>
    <p:sldId id="2147196447" r:id="rId22"/>
    <p:sldId id="2147196438" r:id="rId23"/>
    <p:sldId id="2147196429" r:id="rId24"/>
    <p:sldId id="3974" r:id="rId25"/>
    <p:sldId id="2147196502" r:id="rId26"/>
    <p:sldId id="4208" r:id="rId27"/>
    <p:sldId id="2147196445" r:id="rId28"/>
    <p:sldId id="4234" r:id="rId29"/>
    <p:sldId id="2147196459" r:id="rId30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00FF00"/>
    <a:srgbClr val="F9A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</c:v>
                </c:pt>
              </c:strCache>
            </c:strRef>
          </c:tx>
          <c:spPr>
            <a:ln w="762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76200">
                <a:solidFill>
                  <a:srgbClr val="FF0000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0000FF"/>
                </a:solidFill>
                <a:ln w="762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00C-402E-B21E-9123561AB324}"/>
              </c:ext>
            </c:extLst>
          </c:dPt>
          <c:xVal>
            <c:numRef>
              <c:f>Sheet1!$A$2:$A$35</c:f>
              <c:numCache>
                <c:formatCode>General</c:formatCode>
                <c:ptCount val="34"/>
                <c:pt idx="0">
                  <c:v>29</c:v>
                </c:pt>
                <c:pt idx="1">
                  <c:v>20</c:v>
                </c:pt>
                <c:pt idx="2">
                  <c:v>29</c:v>
                </c:pt>
                <c:pt idx="3">
                  <c:v>17</c:v>
                </c:pt>
                <c:pt idx="4">
                  <c:v>33</c:v>
                </c:pt>
                <c:pt idx="5">
                  <c:v>23</c:v>
                </c:pt>
                <c:pt idx="6">
                  <c:v>16</c:v>
                </c:pt>
                <c:pt idx="7">
                  <c:v>35</c:v>
                </c:pt>
                <c:pt idx="8">
                  <c:v>19</c:v>
                </c:pt>
                <c:pt idx="9">
                  <c:v>13.5</c:v>
                </c:pt>
                <c:pt idx="10">
                  <c:v>7.4</c:v>
                </c:pt>
                <c:pt idx="11">
                  <c:v>0.3</c:v>
                </c:pt>
                <c:pt idx="12">
                  <c:v>0.24</c:v>
                </c:pt>
                <c:pt idx="13">
                  <c:v>2.4</c:v>
                </c:pt>
                <c:pt idx="14">
                  <c:v>1.1000000000000001</c:v>
                </c:pt>
                <c:pt idx="15">
                  <c:v>0.63</c:v>
                </c:pt>
                <c:pt idx="16">
                  <c:v>-2.2999999999999998</c:v>
                </c:pt>
                <c:pt idx="17">
                  <c:v>-8</c:v>
                </c:pt>
                <c:pt idx="18">
                  <c:v>-3.4</c:v>
                </c:pt>
                <c:pt idx="19">
                  <c:v>-20.5</c:v>
                </c:pt>
                <c:pt idx="20">
                  <c:v>-25</c:v>
                </c:pt>
                <c:pt idx="21">
                  <c:v>-27.6</c:v>
                </c:pt>
                <c:pt idx="22">
                  <c:v>-8.1999999999999993</c:v>
                </c:pt>
                <c:pt idx="23">
                  <c:v>-31</c:v>
                </c:pt>
                <c:pt idx="24">
                  <c:v>-16</c:v>
                </c:pt>
                <c:pt idx="25">
                  <c:v>-14.6</c:v>
                </c:pt>
                <c:pt idx="26">
                  <c:v>-26</c:v>
                </c:pt>
                <c:pt idx="27">
                  <c:v>-18.600000000000001</c:v>
                </c:pt>
                <c:pt idx="28">
                  <c:v>-15</c:v>
                </c:pt>
                <c:pt idx="29">
                  <c:v>-33</c:v>
                </c:pt>
                <c:pt idx="30">
                  <c:v>-33</c:v>
                </c:pt>
                <c:pt idx="31">
                  <c:v>-33</c:v>
                </c:pt>
                <c:pt idx="32">
                  <c:v>-11.7</c:v>
                </c:pt>
                <c:pt idx="33">
                  <c:v>-26</c:v>
                </c:pt>
              </c:numCache>
            </c:numRef>
          </c:xVal>
          <c:yVal>
            <c:numRef>
              <c:f>Sheet1!$B$2:$B$35</c:f>
              <c:numCache>
                <c:formatCode>General</c:formatCode>
                <c:ptCount val="34"/>
                <c:pt idx="0">
                  <c:v>18</c:v>
                </c:pt>
                <c:pt idx="1">
                  <c:v>14</c:v>
                </c:pt>
                <c:pt idx="2">
                  <c:v>47.5</c:v>
                </c:pt>
                <c:pt idx="3">
                  <c:v>14</c:v>
                </c:pt>
                <c:pt idx="4">
                  <c:v>22</c:v>
                </c:pt>
                <c:pt idx="5">
                  <c:v>13</c:v>
                </c:pt>
                <c:pt idx="6">
                  <c:v>13</c:v>
                </c:pt>
                <c:pt idx="7">
                  <c:v>41</c:v>
                </c:pt>
                <c:pt idx="8">
                  <c:v>14</c:v>
                </c:pt>
                <c:pt idx="9">
                  <c:v>13</c:v>
                </c:pt>
                <c:pt idx="10">
                  <c:v>10</c:v>
                </c:pt>
                <c:pt idx="11">
                  <c:v>5</c:v>
                </c:pt>
                <c:pt idx="12">
                  <c:v>0.9</c:v>
                </c:pt>
                <c:pt idx="13">
                  <c:v>-2.7</c:v>
                </c:pt>
                <c:pt idx="14">
                  <c:v>3</c:v>
                </c:pt>
                <c:pt idx="15">
                  <c:v>-1</c:v>
                </c:pt>
                <c:pt idx="16">
                  <c:v>-3</c:v>
                </c:pt>
                <c:pt idx="17">
                  <c:v>-6.6</c:v>
                </c:pt>
                <c:pt idx="18">
                  <c:v>-16</c:v>
                </c:pt>
                <c:pt idx="19">
                  <c:v>-14</c:v>
                </c:pt>
                <c:pt idx="20">
                  <c:v>-36</c:v>
                </c:pt>
                <c:pt idx="21">
                  <c:v>-15</c:v>
                </c:pt>
                <c:pt idx="22">
                  <c:v>-13</c:v>
                </c:pt>
                <c:pt idx="23">
                  <c:v>-30</c:v>
                </c:pt>
                <c:pt idx="24">
                  <c:v>-21</c:v>
                </c:pt>
                <c:pt idx="25">
                  <c:v>-24</c:v>
                </c:pt>
                <c:pt idx="26">
                  <c:v>-23</c:v>
                </c:pt>
                <c:pt idx="27">
                  <c:v>-44</c:v>
                </c:pt>
                <c:pt idx="28">
                  <c:v>-13</c:v>
                </c:pt>
                <c:pt idx="29">
                  <c:v>-31</c:v>
                </c:pt>
                <c:pt idx="30">
                  <c:v>-32</c:v>
                </c:pt>
                <c:pt idx="31">
                  <c:v>-32</c:v>
                </c:pt>
                <c:pt idx="32">
                  <c:v>-26</c:v>
                </c:pt>
                <c:pt idx="33">
                  <c:v>-43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0C-402E-B21E-9123561AB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7627935"/>
        <c:axId val="1227634591"/>
      </c:scatterChart>
      <c:valAx>
        <c:axId val="12276279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27634591"/>
        <c:crosses val="autoZero"/>
        <c:crossBetween val="midCat"/>
      </c:valAx>
      <c:valAx>
        <c:axId val="1227634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276279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 Control Margins </a:t>
            </a:r>
            <a:r>
              <a:rPr lang="en-US" sz="2000" b="1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House, 1921-2023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GAP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17-4B92-A433-94349A3C6F1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F434-407B-99E4-DD6DC81FA27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17-4B92-A433-94349A3C6F1F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17-4B92-A433-94349A3C6F1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917-4B92-A433-94349A3C6F1F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434-407B-99E4-DD6DC81FA27F}"/>
              </c:ext>
            </c:extLst>
          </c:dPt>
          <c:dPt>
            <c:idx val="8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434-407B-99E4-DD6DC81FA27F}"/>
              </c:ext>
            </c:extLst>
          </c:dPt>
          <c:dPt>
            <c:idx val="9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434-407B-99E4-DD6DC81FA27F}"/>
              </c:ext>
            </c:extLst>
          </c:dPt>
          <c:dPt>
            <c:idx val="1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F434-407B-99E4-DD6DC81FA27F}"/>
              </c:ext>
            </c:extLst>
          </c:dPt>
          <c:dPt>
            <c:idx val="1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434-407B-99E4-DD6DC81FA27F}"/>
              </c:ext>
            </c:extLst>
          </c:dPt>
          <c:dPt>
            <c:idx val="1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F434-407B-99E4-DD6DC81FA27F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434-407B-99E4-DD6DC81FA27F}"/>
              </c:ext>
            </c:extLst>
          </c:dPt>
          <c:dPt>
            <c:idx val="14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F434-407B-99E4-DD6DC81FA27F}"/>
              </c:ext>
            </c:extLst>
          </c:dPt>
          <c:dPt>
            <c:idx val="15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434-407B-99E4-DD6DC81FA27F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17-4B92-A433-94349A3C6F1F}"/>
              </c:ext>
            </c:extLst>
          </c:dPt>
          <c:dPt>
            <c:idx val="2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434-407B-99E4-DD6DC81FA27F}"/>
              </c:ext>
            </c:extLst>
          </c:dPt>
          <c:dPt>
            <c:idx val="2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434-407B-99E4-DD6DC81FA27F}"/>
              </c:ext>
            </c:extLst>
          </c:dPt>
          <c:dPt>
            <c:idx val="2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434-407B-99E4-DD6DC81FA27F}"/>
              </c:ext>
            </c:extLst>
          </c:dPt>
          <c:dPt>
            <c:idx val="23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434-407B-99E4-DD6DC81FA27F}"/>
              </c:ext>
            </c:extLst>
          </c:dPt>
          <c:dPt>
            <c:idx val="24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434-407B-99E4-DD6DC81FA27F}"/>
              </c:ext>
            </c:extLst>
          </c:dPt>
          <c:dPt>
            <c:idx val="25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434-407B-99E4-DD6DC81FA27F}"/>
              </c:ext>
            </c:extLst>
          </c:dPt>
          <c:dPt>
            <c:idx val="26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434-407B-99E4-DD6DC81FA27F}"/>
              </c:ext>
            </c:extLst>
          </c:dPt>
          <c:dPt>
            <c:idx val="34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34-407B-99E4-DD6DC81FA27F}"/>
              </c:ext>
            </c:extLst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434-407B-99E4-DD6DC81FA27F}"/>
              </c:ext>
            </c:extLst>
          </c:dPt>
          <c:dPt>
            <c:idx val="3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917-4B92-A433-94349A3C6F1F}"/>
              </c:ext>
            </c:extLst>
          </c:dPt>
          <c:dPt>
            <c:idx val="3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17-4B92-A433-94349A3C6F1F}"/>
              </c:ext>
            </c:extLst>
          </c:dPt>
          <c:dPt>
            <c:idx val="4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917-4B92-A433-94349A3C6F1F}"/>
              </c:ext>
            </c:extLst>
          </c:dPt>
          <c:dPt>
            <c:idx val="4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17-4B92-A433-94349A3C6F1F}"/>
              </c:ext>
            </c:extLst>
          </c:dPt>
          <c:dPt>
            <c:idx val="4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917-4B92-A433-94349A3C6F1F}"/>
              </c:ext>
            </c:extLst>
          </c:dPt>
          <c:dPt>
            <c:idx val="4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917-4B92-A433-94349A3C6F1F}"/>
              </c:ext>
            </c:extLst>
          </c:dPt>
          <c:dPt>
            <c:idx val="4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917-4B92-A433-94349A3C6F1F}"/>
              </c:ext>
            </c:extLst>
          </c:dPt>
          <c:dPt>
            <c:idx val="4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917-4B92-A433-94349A3C6F1F}"/>
              </c:ext>
            </c:extLst>
          </c:dPt>
          <c:dPt>
            <c:idx val="4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917-4B92-A433-94349A3C6F1F}"/>
              </c:ext>
            </c:extLst>
          </c:dPt>
          <c:dPt>
            <c:idx val="5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917-4B92-A433-94349A3C6F1F}"/>
              </c:ext>
            </c:extLst>
          </c:dPt>
          <c:dPt>
            <c:idx val="58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434-407B-99E4-DD6DC81FA27F}"/>
              </c:ext>
            </c:extLst>
          </c:dPt>
          <c:dPt>
            <c:idx val="59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34-407B-99E4-DD6DC81FA27F}"/>
              </c:ext>
            </c:extLst>
          </c:dPt>
          <c:dPt>
            <c:idx val="6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434-407B-99E4-DD6DC81FA27F}"/>
              </c:ext>
            </c:extLst>
          </c:dPt>
          <c:dPt>
            <c:idx val="6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34-407B-99E4-DD6DC81FA27F}"/>
              </c:ext>
            </c:extLst>
          </c:dPt>
          <c:dPt>
            <c:idx val="6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34-407B-99E4-DD6DC81FA27F}"/>
              </c:ext>
            </c:extLst>
          </c:dPt>
          <c:dPt>
            <c:idx val="63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434-407B-99E4-DD6DC81FA27F}"/>
              </c:ext>
            </c:extLst>
          </c:dPt>
          <c:dPt>
            <c:idx val="66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34-407B-99E4-DD6DC81FA27F}"/>
              </c:ext>
            </c:extLst>
          </c:dPt>
          <c:dPt>
            <c:idx val="67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434-407B-99E4-DD6DC81FA27F}"/>
              </c:ext>
            </c:extLst>
          </c:dPt>
          <c:dPt>
            <c:idx val="68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34-407B-99E4-DD6DC81FA27F}"/>
              </c:ext>
            </c:extLst>
          </c:dPt>
          <c:dPt>
            <c:idx val="69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434-407B-99E4-DD6DC81FA27F}"/>
              </c:ext>
            </c:extLst>
          </c:dPt>
          <c:dPt>
            <c:idx val="7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25-480A-ACF3-C9860DE44B38}"/>
              </c:ext>
            </c:extLst>
          </c:dPt>
          <c:dPt>
            <c:idx val="7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434-407B-99E4-DD6DC81FA2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Sheet1!$A$2:$A$53</c:f>
              <c:strCache>
                <c:ptCount val="52"/>
                <c:pt idx="0">
                  <c:v>67th (1921-1923)</c:v>
                </c:pt>
                <c:pt idx="1">
                  <c:v>68th (1923-1925)</c:v>
                </c:pt>
                <c:pt idx="2">
                  <c:v>69th (1925-1927)</c:v>
                </c:pt>
                <c:pt idx="3">
                  <c:v>70th (1927-1929)</c:v>
                </c:pt>
                <c:pt idx="4">
                  <c:v>71st (1929-1931)</c:v>
                </c:pt>
                <c:pt idx="5">
                  <c:v>72nd (1931-1933)</c:v>
                </c:pt>
                <c:pt idx="6">
                  <c:v>73rd (1933-1935)</c:v>
                </c:pt>
                <c:pt idx="7">
                  <c:v>74th (1935-1937)</c:v>
                </c:pt>
                <c:pt idx="8">
                  <c:v>75th (1937-1939)</c:v>
                </c:pt>
                <c:pt idx="9">
                  <c:v>76th (1939-1941)</c:v>
                </c:pt>
                <c:pt idx="10">
                  <c:v>77th (1941-1943)</c:v>
                </c:pt>
                <c:pt idx="11">
                  <c:v>78th (1943-1945)</c:v>
                </c:pt>
                <c:pt idx="12">
                  <c:v>79th (1945-1947)</c:v>
                </c:pt>
                <c:pt idx="13">
                  <c:v>80th (1947–1949)</c:v>
                </c:pt>
                <c:pt idx="14">
                  <c:v>81st (1949–1951)</c:v>
                </c:pt>
                <c:pt idx="15">
                  <c:v>82nd (1951–1953)</c:v>
                </c:pt>
                <c:pt idx="16">
                  <c:v>83rd (1953–1955)</c:v>
                </c:pt>
                <c:pt idx="17">
                  <c:v>84th (1955–1957)</c:v>
                </c:pt>
                <c:pt idx="18">
                  <c:v>85th (1957–1959)</c:v>
                </c:pt>
                <c:pt idx="19">
                  <c:v>86th (1959–1961)</c:v>
                </c:pt>
                <c:pt idx="20">
                  <c:v>87th (1961–1963)</c:v>
                </c:pt>
                <c:pt idx="21">
                  <c:v>88th (1963–1965)</c:v>
                </c:pt>
                <c:pt idx="22">
                  <c:v>89th (1965–1967)</c:v>
                </c:pt>
                <c:pt idx="23">
                  <c:v>90th (1967–1969)</c:v>
                </c:pt>
                <c:pt idx="24">
                  <c:v>91st (1969–1971)</c:v>
                </c:pt>
                <c:pt idx="25">
                  <c:v>92nd (1971–1973)</c:v>
                </c:pt>
                <c:pt idx="26">
                  <c:v>93rd (1973–1975)</c:v>
                </c:pt>
                <c:pt idx="27">
                  <c:v>94th (1975–1977)</c:v>
                </c:pt>
                <c:pt idx="28">
                  <c:v>95th (1977–1979)</c:v>
                </c:pt>
                <c:pt idx="29">
                  <c:v>96th (1979–1981)</c:v>
                </c:pt>
                <c:pt idx="30">
                  <c:v>97th (1981–1983)</c:v>
                </c:pt>
                <c:pt idx="31">
                  <c:v>98th (1983–1985)</c:v>
                </c:pt>
                <c:pt idx="32">
                  <c:v>99th (1985–1987)</c:v>
                </c:pt>
                <c:pt idx="33">
                  <c:v>100th (1987–1989)</c:v>
                </c:pt>
                <c:pt idx="34">
                  <c:v>101st (1989–1991)</c:v>
                </c:pt>
                <c:pt idx="35">
                  <c:v>102nd (1991–1993)</c:v>
                </c:pt>
                <c:pt idx="36">
                  <c:v>103rd (1993–1995)</c:v>
                </c:pt>
                <c:pt idx="37">
                  <c:v>104th (1995–1997)</c:v>
                </c:pt>
                <c:pt idx="38">
                  <c:v>105th (1997–1999)</c:v>
                </c:pt>
                <c:pt idx="39">
                  <c:v>106th (1999–2001)</c:v>
                </c:pt>
                <c:pt idx="40">
                  <c:v>107th (2001–2003)</c:v>
                </c:pt>
                <c:pt idx="41">
                  <c:v>108th (2003–2005)</c:v>
                </c:pt>
                <c:pt idx="42">
                  <c:v>109th (2005–2007)</c:v>
                </c:pt>
                <c:pt idx="43">
                  <c:v>110th (2007–2009)</c:v>
                </c:pt>
                <c:pt idx="44">
                  <c:v>111th (2009–2011)</c:v>
                </c:pt>
                <c:pt idx="45">
                  <c:v>112th (2011–2013)</c:v>
                </c:pt>
                <c:pt idx="46">
                  <c:v>113th (2013–2015) </c:v>
                </c:pt>
                <c:pt idx="47">
                  <c:v>114th (2015–2017)</c:v>
                </c:pt>
                <c:pt idx="48">
                  <c:v>115th (2017–2019)</c:v>
                </c:pt>
                <c:pt idx="49">
                  <c:v>116th (2019-2021)</c:v>
                </c:pt>
                <c:pt idx="50">
                  <c:v>117th (2021-2023)</c:v>
                </c:pt>
                <c:pt idx="51">
                  <c:v>118th (2023-2025)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169</c:v>
                </c:pt>
                <c:pt idx="1">
                  <c:v>15</c:v>
                </c:pt>
                <c:pt idx="2">
                  <c:v>59</c:v>
                </c:pt>
                <c:pt idx="3">
                  <c:v>41</c:v>
                </c:pt>
                <c:pt idx="4">
                  <c:v>105</c:v>
                </c:pt>
                <c:pt idx="5">
                  <c:v>1</c:v>
                </c:pt>
                <c:pt idx="6">
                  <c:v>-196</c:v>
                </c:pt>
                <c:pt idx="7">
                  <c:v>-219</c:v>
                </c:pt>
                <c:pt idx="8">
                  <c:v>-246</c:v>
                </c:pt>
                <c:pt idx="9">
                  <c:v>-93</c:v>
                </c:pt>
                <c:pt idx="10">
                  <c:v>-105</c:v>
                </c:pt>
                <c:pt idx="11">
                  <c:v>-13</c:v>
                </c:pt>
                <c:pt idx="12">
                  <c:v>-55</c:v>
                </c:pt>
                <c:pt idx="13">
                  <c:v>57</c:v>
                </c:pt>
                <c:pt idx="14">
                  <c:v>-92</c:v>
                </c:pt>
                <c:pt idx="15">
                  <c:v>-36</c:v>
                </c:pt>
                <c:pt idx="16">
                  <c:v>8</c:v>
                </c:pt>
                <c:pt idx="17">
                  <c:v>-29</c:v>
                </c:pt>
                <c:pt idx="18">
                  <c:v>-29</c:v>
                </c:pt>
                <c:pt idx="19">
                  <c:v>-129</c:v>
                </c:pt>
                <c:pt idx="20">
                  <c:v>-91</c:v>
                </c:pt>
                <c:pt idx="21">
                  <c:v>-82</c:v>
                </c:pt>
                <c:pt idx="22">
                  <c:v>-155</c:v>
                </c:pt>
                <c:pt idx="23">
                  <c:v>-61</c:v>
                </c:pt>
                <c:pt idx="24">
                  <c:v>-51</c:v>
                </c:pt>
                <c:pt idx="25">
                  <c:v>-75</c:v>
                </c:pt>
                <c:pt idx="26">
                  <c:v>-51</c:v>
                </c:pt>
                <c:pt idx="27">
                  <c:v>-147</c:v>
                </c:pt>
                <c:pt idx="28">
                  <c:v>-149</c:v>
                </c:pt>
                <c:pt idx="29">
                  <c:v>-121</c:v>
                </c:pt>
                <c:pt idx="30">
                  <c:v>-51</c:v>
                </c:pt>
                <c:pt idx="31">
                  <c:v>-103</c:v>
                </c:pt>
                <c:pt idx="32">
                  <c:v>-73</c:v>
                </c:pt>
                <c:pt idx="33">
                  <c:v>-81</c:v>
                </c:pt>
                <c:pt idx="34">
                  <c:v>-85</c:v>
                </c:pt>
                <c:pt idx="35">
                  <c:v>-100</c:v>
                </c:pt>
                <c:pt idx="36">
                  <c:v>-82</c:v>
                </c:pt>
                <c:pt idx="37">
                  <c:v>26</c:v>
                </c:pt>
                <c:pt idx="38">
                  <c:v>19</c:v>
                </c:pt>
                <c:pt idx="39">
                  <c:v>12</c:v>
                </c:pt>
                <c:pt idx="40">
                  <c:v>7</c:v>
                </c:pt>
                <c:pt idx="41">
                  <c:v>24</c:v>
                </c:pt>
                <c:pt idx="42">
                  <c:v>32</c:v>
                </c:pt>
                <c:pt idx="43">
                  <c:v>-31</c:v>
                </c:pt>
                <c:pt idx="44">
                  <c:v>-79</c:v>
                </c:pt>
                <c:pt idx="45">
                  <c:v>49</c:v>
                </c:pt>
                <c:pt idx="46">
                  <c:v>33</c:v>
                </c:pt>
                <c:pt idx="47">
                  <c:v>59</c:v>
                </c:pt>
                <c:pt idx="48">
                  <c:v>47</c:v>
                </c:pt>
                <c:pt idx="49">
                  <c:v>-36</c:v>
                </c:pt>
                <c:pt idx="50">
                  <c:v>-9</c:v>
                </c:pt>
                <c:pt idx="5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5-480A-ACF3-C9860DE44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999160623"/>
        <c:axId val="587033903"/>
      </c:barChart>
      <c:catAx>
        <c:axId val="999160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87033903"/>
        <c:crosses val="autoZero"/>
        <c:auto val="1"/>
        <c:lblAlgn val="ctr"/>
        <c:lblOffset val="100"/>
        <c:noMultiLvlLbl val="0"/>
      </c:catAx>
      <c:valAx>
        <c:axId val="587033903"/>
        <c:scaling>
          <c:orientation val="minMax"/>
          <c:max val="200"/>
          <c:min val="-300"/>
        </c:scaling>
        <c:delete val="1"/>
        <c:axPos val="l"/>
        <c:numFmt formatCode="General" sourceLinked="1"/>
        <c:majorTickMark val="none"/>
        <c:minorTickMark val="none"/>
        <c:tickLblPos val="nextTo"/>
        <c:crossAx val="99916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WWI &amp; Spanish Flu</a:t>
            </a:r>
          </a:p>
        </c:rich>
      </c:tx>
      <c:layout>
        <c:manualLayout>
          <c:xMode val="edge"/>
          <c:yMode val="edge"/>
          <c:x val="0.28445750844833889"/>
          <c:y val="2.9270766110445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95-4B57-966C-F96C5CFD256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5-4B57-966C-F96C5CFD2568}"/>
              </c:ext>
            </c:extLst>
          </c:dPt>
          <c:cat>
            <c:strRef>
              <c:f>Sheet1!$A$2:$A$14</c:f>
              <c:strCache>
                <c:ptCount val="13"/>
                <c:pt idx="0">
                  <c:v>1912</c:v>
                </c:pt>
                <c:pt idx="1">
                  <c:v>1913</c:v>
                </c:pt>
                <c:pt idx="2">
                  <c:v>1914</c:v>
                </c:pt>
                <c:pt idx="3">
                  <c:v>1915</c:v>
                </c:pt>
                <c:pt idx="4">
                  <c:v>1916</c:v>
                </c:pt>
                <c:pt idx="5">
                  <c:v>1917</c:v>
                </c:pt>
                <c:pt idx="6">
                  <c:v>1918</c:v>
                </c:pt>
                <c:pt idx="7">
                  <c:v>1919</c:v>
                </c:pt>
                <c:pt idx="8">
                  <c:v>1920</c:v>
                </c:pt>
                <c:pt idx="9">
                  <c:v>1921</c:v>
                </c:pt>
                <c:pt idx="10">
                  <c:v>1922</c:v>
                </c:pt>
                <c:pt idx="11">
                  <c:v>1923</c:v>
                </c:pt>
                <c:pt idx="12">
                  <c:v>1924</c:v>
                </c:pt>
              </c:strCache>
            </c:strRef>
          </c:cat>
          <c:val>
            <c:numRef>
              <c:f>Sheet1!$B$2:$B$14</c:f>
              <c:numCache>
                <c:formatCode>#,###</c:formatCode>
                <c:ptCount val="13"/>
                <c:pt idx="0">
                  <c:v>690</c:v>
                </c:pt>
                <c:pt idx="1">
                  <c:v>715</c:v>
                </c:pt>
                <c:pt idx="2">
                  <c:v>726</c:v>
                </c:pt>
                <c:pt idx="3">
                  <c:v>746</c:v>
                </c:pt>
                <c:pt idx="4">
                  <c:v>713</c:v>
                </c:pt>
                <c:pt idx="5">
                  <c:v>1954</c:v>
                </c:pt>
                <c:pt idx="6">
                  <c:v>12677</c:v>
                </c:pt>
                <c:pt idx="7">
                  <c:v>18493</c:v>
                </c:pt>
                <c:pt idx="8">
                  <c:v>6358</c:v>
                </c:pt>
                <c:pt idx="9">
                  <c:v>5062</c:v>
                </c:pt>
                <c:pt idx="10">
                  <c:v>3289</c:v>
                </c:pt>
                <c:pt idx="11">
                  <c:v>3140</c:v>
                </c:pt>
                <c:pt idx="12">
                  <c:v>2908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C-4B1E-9501-FE597475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1926382224"/>
        <c:axId val="1926685056"/>
      </c:barChart>
      <c:catAx>
        <c:axId val="192638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26685056"/>
        <c:crosses val="autoZero"/>
        <c:auto val="1"/>
        <c:lblAlgn val="ctr"/>
        <c:lblOffset val="100"/>
        <c:noMultiLvlLbl val="0"/>
      </c:catAx>
      <c:valAx>
        <c:axId val="1926685056"/>
        <c:scaling>
          <c:orientation val="minMax"/>
          <c:max val="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38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War II</a:t>
            </a:r>
          </a:p>
        </c:rich>
      </c:tx>
      <c:layout>
        <c:manualLayout>
          <c:xMode val="edge"/>
          <c:yMode val="edge"/>
          <c:x val="0.38021827711431849"/>
          <c:y val="1.2431297504441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65B-40EB-8A9C-EB54D4B51FA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65B-40EB-8A9C-EB54D4B51FA8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96E-4BC2-95BF-3E45C12E3F8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D44-4AD5-A613-4384C5E62422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44-4AD5-A613-4384C5E62422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F4-4A76-BD4E-B12B11053B55}"/>
              </c:ext>
            </c:extLst>
          </c:dPt>
          <c:cat>
            <c:strRef>
              <c:f>Sheet1!$A$2:$A$16</c:f>
              <c:strCache>
                <c:ptCount val="15"/>
                <c:pt idx="0">
                  <c:v>1936</c:v>
                </c:pt>
                <c:pt idx="1">
                  <c:v>1937</c:v>
                </c:pt>
                <c:pt idx="2">
                  <c:v>1938</c:v>
                </c:pt>
                <c:pt idx="3">
                  <c:v>1939</c:v>
                </c:pt>
                <c:pt idx="4">
                  <c:v>1940</c:v>
                </c:pt>
                <c:pt idx="5">
                  <c:v>1941</c:v>
                </c:pt>
                <c:pt idx="6">
                  <c:v>1942</c:v>
                </c:pt>
                <c:pt idx="7">
                  <c:v>1943</c:v>
                </c:pt>
                <c:pt idx="8">
                  <c:v>1944</c:v>
                </c:pt>
                <c:pt idx="9">
                  <c:v>1945</c:v>
                </c:pt>
                <c:pt idx="10">
                  <c:v>1946</c:v>
                </c:pt>
                <c:pt idx="11">
                  <c:v>1947</c:v>
                </c:pt>
                <c:pt idx="12">
                  <c:v>1948</c:v>
                </c:pt>
                <c:pt idx="13">
                  <c:v>1949</c:v>
                </c:pt>
                <c:pt idx="14">
                  <c:v>1950</c:v>
                </c:pt>
              </c:strCache>
            </c:strRef>
          </c:cat>
          <c:val>
            <c:numRef>
              <c:f>Sheet1!$B$2:$B$16</c:f>
              <c:numCache>
                <c:formatCode>#,###</c:formatCode>
                <c:ptCount val="15"/>
                <c:pt idx="0">
                  <c:v>8228</c:v>
                </c:pt>
                <c:pt idx="1">
                  <c:v>7580</c:v>
                </c:pt>
                <c:pt idx="2">
                  <c:v>6840</c:v>
                </c:pt>
                <c:pt idx="3">
                  <c:v>9141</c:v>
                </c:pt>
                <c:pt idx="4">
                  <c:v>9468</c:v>
                </c:pt>
                <c:pt idx="5">
                  <c:v>13653</c:v>
                </c:pt>
                <c:pt idx="6">
                  <c:v>35137</c:v>
                </c:pt>
                <c:pt idx="7">
                  <c:v>78555</c:v>
                </c:pt>
                <c:pt idx="8">
                  <c:v>91304</c:v>
                </c:pt>
                <c:pt idx="9">
                  <c:v>92712</c:v>
                </c:pt>
                <c:pt idx="10">
                  <c:v>55232</c:v>
                </c:pt>
                <c:pt idx="11">
                  <c:v>34496</c:v>
                </c:pt>
                <c:pt idx="12">
                  <c:v>29764</c:v>
                </c:pt>
                <c:pt idx="13">
                  <c:v>38835</c:v>
                </c:pt>
                <c:pt idx="14">
                  <c:v>42562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F4-4A76-BD4E-B12B11053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1926382224"/>
        <c:axId val="1926685056"/>
      </c:barChart>
      <c:catAx>
        <c:axId val="192638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26685056"/>
        <c:crosses val="autoZero"/>
        <c:auto val="1"/>
        <c:lblAlgn val="ctr"/>
        <c:lblOffset val="100"/>
        <c:noMultiLvlLbl val="0"/>
      </c:catAx>
      <c:valAx>
        <c:axId val="1926685056"/>
        <c:scaling>
          <c:orientation val="minMax"/>
          <c:max val="1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38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Financial</a:t>
            </a:r>
            <a:r>
              <a:rPr lang="en-US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Crisis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6956326727929392"/>
          <c:y val="3.345230412622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6-4C6A-890F-83B668DB9883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BE-4DF3-A08F-F6C46878027B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BE-4DF3-A08F-F6C46878027B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166-4C6A-890F-83B668DB9883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3BE-4DF3-A08F-F6C46878027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3BE-4DF3-A08F-F6C46878027B}"/>
              </c:ext>
            </c:extLst>
          </c:dPt>
          <c:cat>
            <c:strRef>
              <c:f>Sheet1!$A$2:$A$12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Sheet1!$B$2:$B$12</c:f>
              <c:numCache>
                <c:formatCode>#,###.00</c:formatCode>
                <c:ptCount val="11"/>
                <c:pt idx="0">
                  <c:v>0.98799999999999999</c:v>
                </c:pt>
                <c:pt idx="1">
                  <c:v>0.997</c:v>
                </c:pt>
                <c:pt idx="2">
                  <c:v>1.0720000000000001</c:v>
                </c:pt>
                <c:pt idx="3">
                  <c:v>1.18</c:v>
                </c:pt>
                <c:pt idx="4">
                  <c:v>1.492</c:v>
                </c:pt>
                <c:pt idx="5">
                  <c:v>1.226</c:v>
                </c:pt>
                <c:pt idx="6">
                  <c:v>1.2210000000000001</c:v>
                </c:pt>
                <c:pt idx="7">
                  <c:v>1.198</c:v>
                </c:pt>
                <c:pt idx="8">
                  <c:v>1.1399999999999999</c:v>
                </c:pt>
                <c:pt idx="9">
                  <c:v>1.133</c:v>
                </c:pt>
                <c:pt idx="10">
                  <c:v>1.1160000000000001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3BE-4DF3-A08F-F6C468780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1926382224"/>
        <c:axId val="1926685056"/>
      </c:barChart>
      <c:catAx>
        <c:axId val="192638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26685056"/>
        <c:crosses val="autoZero"/>
        <c:auto val="1"/>
        <c:lblAlgn val="ctr"/>
        <c:lblOffset val="100"/>
        <c:noMultiLvlLbl val="0"/>
      </c:catAx>
      <c:valAx>
        <c:axId val="1926685056"/>
        <c:scaling>
          <c:orientation val="minMax"/>
          <c:max val="1.8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38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companies taking public stands on social issues since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companies taking public stands on social issues since 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Racial equality</c:v>
                </c:pt>
                <c:pt idx="1">
                  <c:v>LGBTQ+ rights</c:v>
                </c:pt>
                <c:pt idx="2">
                  <c:v>Vaccinations/COVID-19</c:v>
                </c:pt>
                <c:pt idx="3">
                  <c:v>Gener equality</c:v>
                </c:pt>
                <c:pt idx="4">
                  <c:v>Anti-Asian violence</c:v>
                </c:pt>
                <c:pt idx="5">
                  <c:v>Sexual harassment at work</c:v>
                </c:pt>
                <c:pt idx="6">
                  <c:v>Women's reproductive rights</c:v>
                </c:pt>
                <c:pt idx="7">
                  <c:v>Elections/Voting</c:v>
                </c:pt>
                <c:pt idx="8">
                  <c:v>Human rights</c:v>
                </c:pt>
                <c:pt idx="9">
                  <c:v>Health care access</c:v>
                </c:pt>
                <c:pt idx="10">
                  <c:v>Economic equality</c:v>
                </c:pt>
                <c:pt idx="11">
                  <c:v>Gun safety</c:v>
                </c:pt>
                <c:pt idx="12">
                  <c:v>Dobbs decision</c:v>
                </c:pt>
                <c:pt idx="13">
                  <c:v>Immigration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0.61</c:v>
                </c:pt>
                <c:pt idx="1">
                  <c:v>0.44</c:v>
                </c:pt>
                <c:pt idx="2">
                  <c:v>0.4</c:v>
                </c:pt>
                <c:pt idx="3">
                  <c:v>0.39</c:v>
                </c:pt>
                <c:pt idx="4">
                  <c:v>0.31</c:v>
                </c:pt>
                <c:pt idx="5">
                  <c:v>0.26</c:v>
                </c:pt>
                <c:pt idx="6">
                  <c:v>0.21</c:v>
                </c:pt>
                <c:pt idx="7">
                  <c:v>0.2</c:v>
                </c:pt>
                <c:pt idx="8">
                  <c:v>0.19</c:v>
                </c:pt>
                <c:pt idx="9">
                  <c:v>0.18</c:v>
                </c:pt>
                <c:pt idx="10">
                  <c:v>0.15</c:v>
                </c:pt>
                <c:pt idx="11">
                  <c:v>0.12</c:v>
                </c:pt>
                <c:pt idx="12">
                  <c:v>0.08</c:v>
                </c:pt>
                <c:pt idx="1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E9-42CB-B8E3-85033CEE9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32325839"/>
        <c:axId val="132328335"/>
      </c:barChart>
      <c:catAx>
        <c:axId val="1323258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32328335"/>
        <c:crosses val="autoZero"/>
        <c:auto val="1"/>
        <c:lblAlgn val="ctr"/>
        <c:lblOffset val="100"/>
        <c:noMultiLvlLbl val="0"/>
      </c:catAx>
      <c:valAx>
        <c:axId val="132328335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232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33943" cy="35237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2"/>
            <a:ext cx="4033943" cy="35237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C6BEC5D-31C9-43CE-95AA-5694DFF8443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7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7"/>
            <a:ext cx="4033943" cy="3523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7"/>
            <a:ext cx="4033943" cy="3523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6F7D6A60-4480-4AAC-891B-A96DD6C79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3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1038" y="412750"/>
            <a:ext cx="3670300" cy="2065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A2F42-0ABE-483B-9135-5695E378EB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73DC-D5C3-DCC7-0A29-3D42701C5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D2833-3DAE-6878-AD56-A35F477B8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1FAD3-7E72-BCFD-293E-4CAF2150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37CE-EF60-9665-1F70-6511E451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3FA6B-39EE-FDAD-E55B-9DC8B359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7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1B367-5DF5-0DAD-72CD-3E00AE59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1A44C-D270-B72A-9C62-AF0CFDB07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DDA00-169C-5C3A-10B5-A7A687B4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ECA7D-D0C8-A338-3B56-65EA354B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66F-6E11-E6A8-23BE-2B2E469D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3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DBB1C-799C-6D93-49E2-0DAD89FA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40D95-86FC-FA78-7001-DCA726959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C52E5-210F-B772-C741-A81A0699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019F1-9AAB-DA14-8017-C70F6209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0E304-0352-F4E6-8F41-8AD5FAD1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0BF9-F267-5E52-1BF4-B9745ED0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FCF7F-89C2-5EA9-C6A2-D010E8BA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3991F-B60A-D216-F7DC-CD9500AA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13D89-6888-ACAC-96A5-DFD763F1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20F4C-1F11-6293-4F72-B14DA075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4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1A0B-BE4D-BB35-6F23-40D34407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39-EDF8-FC6D-A5F6-2258EB966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3D7E1-005B-3ED0-4446-C79EE5E6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CCC66-2693-6ACC-F26D-2D19027D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66AF-958B-EDA4-2917-CBAEA858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8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01C8-9EF9-8E1C-14F5-CE949F2C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ED533-6731-C8A8-E880-FE9A7847A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022A3-98BF-3A4F-84CF-55B037969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64DCA-1129-F3C6-5693-9C0278C6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B40A5-C75A-B408-9B4E-31856105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6938E-B1D8-19DF-A59F-8755584E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7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64DD-97AD-B9E8-2CC0-05005F56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47547-53F4-0DB3-3B96-A301863D6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984-CDED-882E-AC2D-7B4B00B3C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38CE7-4786-4C50-292B-257C34286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086D0-A6D6-CA0E-6458-496024FB6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08BC3-5287-317E-FB09-A4BBC921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20E591-5497-8439-3CC9-CEE423ED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8830-616F-FEBC-FB7B-645C2E28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7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140D-161D-EF42-5795-766EA831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07F64-35EC-58F2-0DDB-E54DE9EE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C811-60B7-1C64-2A6B-AC3A6C10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36C9F-A87D-648E-7A54-C3926CFE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3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FDA46-FD7F-3618-EB2C-95DBAAA4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7646E-D188-5965-F3B9-014BABE6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B83A5-AB5E-D90C-C09C-4712F0DD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26B9-6B6F-06AC-266F-866E0E1C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6426-6DC2-6B27-3CB2-A2B18EA90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E5BBA-5A43-B95E-ABBE-BFF38BC1D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439F1-4074-49C9-F16C-18220B95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EEAF3-99C7-8D28-44FC-7E4D6AF6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4B3A6-235F-58F4-84B6-1053EA9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3F80-7D80-E62F-FFCF-610FA47D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22227-0EE1-923A-7464-EB23DABA3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9269E-A950-AB41-198A-3CAEC014A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2643A-4D5F-8EC7-A913-3EFACDA5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6220E-117B-6D72-431F-19A07021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EE437-7A68-B966-500C-4885CA6D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7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CDCBB-DB24-3BC8-815E-8B04F99F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925A2-0E29-D09A-51FB-1192D4C8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7BB7C-AAB9-B5CC-BE99-081274D25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3D76-AD20-4A23-9F42-4136DE5D21F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D3111-38E0-CECD-BBD2-BD368598D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3473E-A84D-2E5C-477E-467214E67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F4DB-9F32-4B9A-AAD3-F0E5B339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s://history.house.gov/Institution/Party-Divisions/Party-Divisions/" TargetMode="External"/><Relationship Id="rId7" Type="http://schemas.openxmlformats.org/officeDocument/2006/relationships/image" Target="../media/image38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4.xml"/><Relationship Id="rId7" Type="http://schemas.openxmlformats.org/officeDocument/2006/relationships/image" Target="../media/image4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hyperlink" Target="https://www.whitehouse.gov/omb/budget/historical-tables/" TargetMode="External"/><Relationship Id="rId4" Type="http://schemas.openxmlformats.org/officeDocument/2006/relationships/chart" Target="../charts/chart5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12" Type="http://schemas.openxmlformats.org/officeDocument/2006/relationships/image" Target="../media/image64.jpeg"/><Relationship Id="rId2" Type="http://schemas.openxmlformats.org/officeDocument/2006/relationships/image" Target="../media/image8.pn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1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chart" Target="../charts/chart6.xml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102.jpeg"/><Relationship Id="rId18" Type="http://schemas.openxmlformats.org/officeDocument/2006/relationships/image" Target="../media/image107.png"/><Relationship Id="rId3" Type="http://schemas.openxmlformats.org/officeDocument/2006/relationships/image" Target="../media/image92.jp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jpg"/><Relationship Id="rId17" Type="http://schemas.openxmlformats.org/officeDocument/2006/relationships/image" Target="../media/image106.png"/><Relationship Id="rId2" Type="http://schemas.openxmlformats.org/officeDocument/2006/relationships/image" Target="../media/image91.png"/><Relationship Id="rId16" Type="http://schemas.openxmlformats.org/officeDocument/2006/relationships/image" Target="../media/image105.jp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11" Type="http://schemas.openxmlformats.org/officeDocument/2006/relationships/image" Target="../media/image100.jpg"/><Relationship Id="rId5" Type="http://schemas.openxmlformats.org/officeDocument/2006/relationships/image" Target="../media/image94.jpg"/><Relationship Id="rId15" Type="http://schemas.openxmlformats.org/officeDocument/2006/relationships/image" Target="../media/image104.jpg"/><Relationship Id="rId10" Type="http://schemas.openxmlformats.org/officeDocument/2006/relationships/image" Target="../media/image99.jpg"/><Relationship Id="rId19" Type="http://schemas.openxmlformats.org/officeDocument/2006/relationships/image" Target="../media/image108.png"/><Relationship Id="rId4" Type="http://schemas.openxmlformats.org/officeDocument/2006/relationships/image" Target="../media/image93.jpg"/><Relationship Id="rId9" Type="http://schemas.openxmlformats.org/officeDocument/2006/relationships/image" Target="../media/image98.jpg"/><Relationship Id="rId14" Type="http://schemas.openxmlformats.org/officeDocument/2006/relationships/image" Target="../media/image103.jpg"/><Relationship Id="rId22" Type="http://schemas.openxmlformats.org/officeDocument/2006/relationships/image" Target="../media/image1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94AB5ED8-388E-4383-B0C3-D0D2808C7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75" y="143257"/>
            <a:ext cx="1176299" cy="660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0C491-09DB-4277-BD20-F75B84A39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"/>
          <a:stretch/>
        </p:blipFill>
        <p:spPr>
          <a:xfrm>
            <a:off x="11311151" y="60382"/>
            <a:ext cx="702633" cy="6969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F427CA-6263-486C-8E39-DE8C3BE1FFAD}"/>
              </a:ext>
            </a:extLst>
          </p:cNvPr>
          <p:cNvCxnSpPr/>
          <p:nvPr/>
        </p:nvCxnSpPr>
        <p:spPr>
          <a:xfrm>
            <a:off x="8304246" y="2136710"/>
            <a:ext cx="0" cy="30697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3818FF-9E06-45F4-A7A3-6EABA5A34CD6}"/>
              </a:ext>
            </a:extLst>
          </p:cNvPr>
          <p:cNvCxnSpPr/>
          <p:nvPr/>
        </p:nvCxnSpPr>
        <p:spPr>
          <a:xfrm>
            <a:off x="4263761" y="2142209"/>
            <a:ext cx="0" cy="30697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584048-C8E7-4032-BBAB-7479182D3649}"/>
              </a:ext>
            </a:extLst>
          </p:cNvPr>
          <p:cNvCxnSpPr>
            <a:cxnSpLocks/>
          </p:cNvCxnSpPr>
          <p:nvPr/>
        </p:nvCxnSpPr>
        <p:spPr>
          <a:xfrm>
            <a:off x="3750906" y="1989352"/>
            <a:ext cx="0" cy="32171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1FB495-2206-4654-9D9B-F4B59B811031}"/>
              </a:ext>
            </a:extLst>
          </p:cNvPr>
          <p:cNvCxnSpPr>
            <a:cxnSpLocks/>
          </p:cNvCxnSpPr>
          <p:nvPr/>
        </p:nvCxnSpPr>
        <p:spPr>
          <a:xfrm>
            <a:off x="8304246" y="1922106"/>
            <a:ext cx="0" cy="313701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5DD3AB9A-27E0-4BC2-B498-E7193B53E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93" y="174524"/>
            <a:ext cx="589905" cy="7078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F4D6A2-2F1A-487A-BEC2-763B75D50699}"/>
              </a:ext>
            </a:extLst>
          </p:cNvPr>
          <p:cNvSpPr/>
          <p:nvPr/>
        </p:nvSpPr>
        <p:spPr>
          <a:xfrm>
            <a:off x="0" y="1107146"/>
            <a:ext cx="12192000" cy="446276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for ‘23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i="1" dirty="0">
              <a:solidFill>
                <a:srgbClr val="0591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Policy / Political Trends in the Year Ahead</a:t>
            </a:r>
            <a:endParaRPr lang="en-US" sz="3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400C07-2F81-400D-B79E-342D93EBB9F7}"/>
              </a:ext>
            </a:extLst>
          </p:cNvPr>
          <p:cNvSpPr txBox="1"/>
          <p:nvPr/>
        </p:nvSpPr>
        <p:spPr>
          <a:xfrm>
            <a:off x="-1" y="-19898"/>
            <a:ext cx="31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Mehlman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25,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DD749-BA3E-8D06-407B-D73520E6C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59" y="2136708"/>
            <a:ext cx="4625152" cy="2669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81630-CFDF-A8CB-EE8A-6368C911A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89" y="2136709"/>
            <a:ext cx="4625152" cy="2669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D8D241-36B2-E58A-84E6-53F762FB7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383" y="2136710"/>
            <a:ext cx="2009233" cy="266941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584CFB3-BD15-4FE8-0DEF-BBF10D429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11" y="5794920"/>
            <a:ext cx="2043976" cy="1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24E09F-B6BF-4497-B484-419C49899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706081"/>
              </p:ext>
            </p:extLst>
          </p:nvPr>
        </p:nvGraphicFramePr>
        <p:xfrm>
          <a:off x="243281" y="625151"/>
          <a:ext cx="11685864" cy="623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0FF46E36-5A54-42B8-9E01-CA7CEFEA5C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NARROWER MAJORITIES EMPOWER FACTIONS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ACAD7-484E-4A28-8D6D-9D092AAE9495}"/>
              </a:ext>
            </a:extLst>
          </p:cNvPr>
          <p:cNvSpPr txBox="1"/>
          <p:nvPr/>
        </p:nvSpPr>
        <p:spPr>
          <a:xfrm>
            <a:off x="8597073" y="2215605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Republican Majorities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EA3DC-D029-44E8-BB27-4A6C4C96A91A}"/>
              </a:ext>
            </a:extLst>
          </p:cNvPr>
          <p:cNvSpPr txBox="1"/>
          <p:nvPr/>
        </p:nvSpPr>
        <p:spPr>
          <a:xfrm>
            <a:off x="5502891" y="570169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Democratic Majorities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4EBDA-1AC4-445B-9704-65DDDB036A3B}"/>
              </a:ext>
            </a:extLst>
          </p:cNvPr>
          <p:cNvSpPr txBox="1"/>
          <p:nvPr/>
        </p:nvSpPr>
        <p:spPr>
          <a:xfrm>
            <a:off x="-78298" y="6681029"/>
            <a:ext cx="5178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  <a:cs typeface="Arial" panose="020B0604020202020204" pitchFamily="34" charset="0"/>
              </a:rPr>
              <a:t>Source: </a:t>
            </a:r>
            <a:r>
              <a:rPr lang="en-US" sz="1000" dirty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House</a:t>
            </a:r>
            <a:endParaRPr lang="en-US" sz="1000" dirty="0"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09A0D7-8105-94FD-43BE-1F974224DFD5}"/>
              </a:ext>
            </a:extLst>
          </p:cNvPr>
          <p:cNvSpPr/>
          <p:nvPr/>
        </p:nvSpPr>
        <p:spPr>
          <a:xfrm>
            <a:off x="11573767" y="3301523"/>
            <a:ext cx="255483" cy="72274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8CE71-C835-ED47-DCFB-D9956AAE0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991" y="5567686"/>
            <a:ext cx="610090" cy="644371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440BA07-E350-79B7-C209-5FEFA7DB6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pic>
        <p:nvPicPr>
          <p:cNvPr id="14" name="Picture 1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DF5E4B7-531C-E98B-0503-864C6D7B2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687" y="4875299"/>
            <a:ext cx="859737" cy="625151"/>
          </a:xfrm>
          <a:prstGeom prst="rect">
            <a:avLst/>
          </a:prstGeom>
        </p:spPr>
      </p:pic>
      <p:pic>
        <p:nvPicPr>
          <p:cNvPr id="16" name="Picture 15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A1AE3666-FB6C-B16D-2D34-0419EA799D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424" y="4792637"/>
            <a:ext cx="749235" cy="79047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A19C74-25D7-D40C-2A72-19870346F4E4}"/>
              </a:ext>
            </a:extLst>
          </p:cNvPr>
          <p:cNvCxnSpPr>
            <a:endCxn id="14" idx="0"/>
          </p:cNvCxnSpPr>
          <p:nvPr/>
        </p:nvCxnSpPr>
        <p:spPr>
          <a:xfrm flipH="1">
            <a:off x="10259556" y="3741575"/>
            <a:ext cx="247252" cy="1133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593020-997F-DE6A-03C5-60E5168E0C8E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0936677" y="3741575"/>
            <a:ext cx="127365" cy="1051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3155A0-20CE-14B7-4202-D76398C99590}"/>
              </a:ext>
            </a:extLst>
          </p:cNvPr>
          <p:cNvCxnSpPr>
            <a:cxnSpLocks/>
          </p:cNvCxnSpPr>
          <p:nvPr/>
        </p:nvCxnSpPr>
        <p:spPr>
          <a:xfrm>
            <a:off x="11696555" y="3741575"/>
            <a:ext cx="127365" cy="1051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1ACA4A1-063A-19D5-C74B-3E1370F19C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804" y="5594934"/>
            <a:ext cx="612132" cy="582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435F2-63ED-0BA7-5601-25F82486DF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756" y="5583114"/>
            <a:ext cx="619510" cy="473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6CF519-8D83-F514-A5EC-0A2FCD027E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6447" y="4877584"/>
            <a:ext cx="594946" cy="6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8D053AE-CAC8-4D08-C63A-23D321DD23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08831"/>
              </p:ext>
            </p:extLst>
          </p:nvPr>
        </p:nvGraphicFramePr>
        <p:xfrm>
          <a:off x="609601" y="1447800"/>
          <a:ext cx="10972797" cy="502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1599">
                  <a:extLst>
                    <a:ext uri="{9D8B030D-6E8A-4147-A177-3AD203B41FA5}">
                      <a16:colId xmlns:a16="http://schemas.microsoft.com/office/drawing/2014/main" val="197440640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560821486"/>
                    </a:ext>
                  </a:extLst>
                </a:gridCol>
                <a:gridCol w="5257798">
                  <a:extLst>
                    <a:ext uri="{9D8B030D-6E8A-4147-A177-3AD203B41FA5}">
                      <a16:colId xmlns:a16="http://schemas.microsoft.com/office/drawing/2014/main" val="1233691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DEMOCRATS*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REPUBLICANS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48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Trump Admin &amp;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Biden Family &amp; Admin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24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Voting Rights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Weaponized Gov’t (FBI, IRS)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85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“Anti-Union” CEOs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“Woke” CEOs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56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China Collaborators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China Collaborators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84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Falsehoods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Free Speech/Censorship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279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Regulatory Under-Enforcement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Regulatory Over-Reach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6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COVID Profiteering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COVID Origins / Fauci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73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Climate (Oil CEO’s)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Climate (Wall St CEOs / ESG)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1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Refugee Maltreatment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Inability to Control Border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14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Extremism in the Ranks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“Woke” Military Leaders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5315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68CCC31-AA71-6B1B-B0C9-087D491978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OVERSIGHT WILL GO INTO OVERDRIVE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442EB-A179-3762-AEC1-466CEEB46F54}"/>
              </a:ext>
            </a:extLst>
          </p:cNvPr>
          <p:cNvSpPr txBox="1"/>
          <p:nvPr/>
        </p:nvSpPr>
        <p:spPr>
          <a:xfrm>
            <a:off x="762000" y="690890"/>
            <a:ext cx="1089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Committees Aiming to Score Points, Send Messages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70DBF-0788-A9F2-E969-AF7873883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88" y="5419044"/>
            <a:ext cx="1066621" cy="1057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70E8C-0430-ACAD-9734-CDD5B0484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969" y="2811521"/>
            <a:ext cx="1604062" cy="932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3CBEC-D4EF-EA08-AA40-5C3115591768}"/>
              </a:ext>
            </a:extLst>
          </p:cNvPr>
          <p:cNvSpPr txBox="1"/>
          <p:nvPr/>
        </p:nvSpPr>
        <p:spPr>
          <a:xfrm>
            <a:off x="263512" y="6551881"/>
            <a:ext cx="5051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* 51 seats means Senate Dems gained partisan subpoena power.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FEEA4B7-7242-51E8-83C0-ABF5AF0B0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0D927C-F707-4796-8F96-E5DF0430F801}"/>
              </a:ext>
            </a:extLst>
          </p:cNvPr>
          <p:cNvGraphicFramePr/>
          <p:nvPr/>
        </p:nvGraphicFramePr>
        <p:xfrm>
          <a:off x="112851" y="495301"/>
          <a:ext cx="5587193" cy="303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5FBD0F-B38F-44A5-B05D-10696932CE07}"/>
              </a:ext>
            </a:extLst>
          </p:cNvPr>
          <p:cNvGraphicFramePr/>
          <p:nvPr/>
        </p:nvGraphicFramePr>
        <p:xfrm>
          <a:off x="6243926" y="587840"/>
          <a:ext cx="5703942" cy="306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29B2F9F-356D-48DB-A490-90AD93304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580909"/>
              </p:ext>
            </p:extLst>
          </p:nvPr>
        </p:nvGraphicFramePr>
        <p:xfrm>
          <a:off x="143312" y="3682591"/>
          <a:ext cx="5587193" cy="303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054B8CE-5060-4C94-80A0-C6DA02416BE2}"/>
              </a:ext>
            </a:extLst>
          </p:cNvPr>
          <p:cNvSpPr txBox="1"/>
          <p:nvPr/>
        </p:nvSpPr>
        <p:spPr>
          <a:xfrm rot="-5400000">
            <a:off x="-785263" y="1936700"/>
            <a:ext cx="1770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</a:rPr>
              <a:t>Annual Federal Spending (M)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444DB8-63F2-43E3-8165-ECB5C1BDDD4C}"/>
              </a:ext>
            </a:extLst>
          </p:cNvPr>
          <p:cNvSpPr txBox="1"/>
          <p:nvPr/>
        </p:nvSpPr>
        <p:spPr>
          <a:xfrm rot="-5400000">
            <a:off x="-1237406" y="5004742"/>
            <a:ext cx="26748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</a:rPr>
              <a:t>Annual DISCRETIONARY Federal Spending (T)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6FD7A2-727F-4744-A8C6-8A57C7D17BBE}"/>
              </a:ext>
            </a:extLst>
          </p:cNvPr>
          <p:cNvCxnSpPr>
            <a:cxnSpLocks/>
          </p:cNvCxnSpPr>
          <p:nvPr/>
        </p:nvCxnSpPr>
        <p:spPr>
          <a:xfrm>
            <a:off x="112852" y="3657600"/>
            <a:ext cx="120029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FE682B6-7F47-41A9-B23A-BC254FB723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FIGHTS COMING… USUALLY FOLLOW CRISIS SPENDING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D9957-6E15-20A0-1686-ACC85B530263}"/>
              </a:ext>
            </a:extLst>
          </p:cNvPr>
          <p:cNvSpPr txBox="1"/>
          <p:nvPr/>
        </p:nvSpPr>
        <p:spPr>
          <a:xfrm>
            <a:off x="-54225" y="6661578"/>
            <a:ext cx="2807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Narrow" panose="020B0606020202030204" pitchFamily="34" charset="0"/>
              </a:rPr>
              <a:t>Source: </a:t>
            </a:r>
            <a:r>
              <a:rPr lang="en-US" sz="900" dirty="0">
                <a:latin typeface="Arial Narrow" panose="020B0606020202030204" pitchFamily="34" charset="0"/>
                <a:hlinkClick r:id="rId5"/>
              </a:rPr>
              <a:t>White House </a:t>
            </a:r>
            <a:r>
              <a:rPr lang="en-US" sz="900" dirty="0">
                <a:latin typeface="Arial Narrow" panose="020B0606020202030204" pitchFamily="34" charset="0"/>
              </a:rPr>
              <a:t>Budget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5F37CB-2C1E-A865-9150-06C32C0B9C93}"/>
              </a:ext>
            </a:extLst>
          </p:cNvPr>
          <p:cNvSpPr txBox="1"/>
          <p:nvPr/>
        </p:nvSpPr>
        <p:spPr>
          <a:xfrm>
            <a:off x="2348788" y="1448455"/>
            <a:ext cx="111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Crisis Spending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D3100-377B-345F-38E3-6C437849B433}"/>
              </a:ext>
            </a:extLst>
          </p:cNvPr>
          <p:cNvSpPr txBox="1"/>
          <p:nvPr/>
        </p:nvSpPr>
        <p:spPr>
          <a:xfrm>
            <a:off x="8447588" y="1309956"/>
            <a:ext cx="111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Crisis Spending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EDB1B4-0AA8-F271-4EBA-A0E0BFC8902F}"/>
              </a:ext>
            </a:extLst>
          </p:cNvPr>
          <p:cNvSpPr txBox="1"/>
          <p:nvPr/>
        </p:nvSpPr>
        <p:spPr>
          <a:xfrm>
            <a:off x="2194830" y="4618189"/>
            <a:ext cx="111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Crisis Spending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A883F-364D-5882-3169-1A955A5FEB44}"/>
              </a:ext>
            </a:extLst>
          </p:cNvPr>
          <p:cNvSpPr txBox="1"/>
          <p:nvPr/>
        </p:nvSpPr>
        <p:spPr>
          <a:xfrm>
            <a:off x="4221622" y="2300574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Austerity Hangover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D7E5AD-97FA-7587-3C1C-ECBE861A3229}"/>
              </a:ext>
            </a:extLst>
          </p:cNvPr>
          <p:cNvSpPr txBox="1"/>
          <p:nvPr/>
        </p:nvSpPr>
        <p:spPr>
          <a:xfrm>
            <a:off x="10402748" y="2013881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Austerity Hangover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A8071A-0304-5061-7472-965EBDFD4B02}"/>
              </a:ext>
            </a:extLst>
          </p:cNvPr>
          <p:cNvSpPr txBox="1"/>
          <p:nvPr/>
        </p:nvSpPr>
        <p:spPr>
          <a:xfrm>
            <a:off x="3849735" y="5106901"/>
            <a:ext cx="148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Arial Narrow" panose="020B0606020202030204" pitchFamily="34" charset="0"/>
              </a:rPr>
              <a:t>Austerity Hangover (Sequestration)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82BF85-214E-0E57-D546-06442782D2FF}"/>
              </a:ext>
            </a:extLst>
          </p:cNvPr>
          <p:cNvSpPr txBox="1"/>
          <p:nvPr/>
        </p:nvSpPr>
        <p:spPr>
          <a:xfrm rot="-5400000">
            <a:off x="5313537" y="1961034"/>
            <a:ext cx="1770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</a:rPr>
              <a:t>Annual Federal Spending (M)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73B637-AAB9-45CD-5470-B95FAD40D478}"/>
              </a:ext>
            </a:extLst>
          </p:cNvPr>
          <p:cNvCxnSpPr>
            <a:cxnSpLocks/>
          </p:cNvCxnSpPr>
          <p:nvPr/>
        </p:nvCxnSpPr>
        <p:spPr>
          <a:xfrm flipV="1">
            <a:off x="6096000" y="514350"/>
            <a:ext cx="0" cy="60551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52F5D9-9FDC-505A-6F1A-DC931FB77B59}"/>
              </a:ext>
            </a:extLst>
          </p:cNvPr>
          <p:cNvSpPr txBox="1"/>
          <p:nvPr/>
        </p:nvSpPr>
        <p:spPr>
          <a:xfrm>
            <a:off x="6068292" y="3679230"/>
            <a:ext cx="6123708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Extraordinary Economics of 2020-22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‘23 Backlash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sign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B781807-98DB-E418-DA47-4F97AEFBB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098" y="4101261"/>
            <a:ext cx="1370788" cy="865467"/>
          </a:xfrm>
          <a:prstGeom prst="rect">
            <a:avLst/>
          </a:prstGeom>
        </p:spPr>
      </p:pic>
      <p:pic>
        <p:nvPicPr>
          <p:cNvPr id="21" name="Picture 20" descr="A large building with a domed roof&#10;&#10;Description automatically generated with low confidence">
            <a:extLst>
              <a:ext uri="{FF2B5EF4-FFF2-40B4-BE49-F238E27FC236}">
                <a16:creationId xmlns:a16="http://schemas.microsoft.com/office/drawing/2014/main" id="{2E8C6377-3058-04E3-D55A-DCF7F0C295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098" y="5002308"/>
            <a:ext cx="1391859" cy="893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A1565E-8082-BB6F-EE1E-314E2A71B4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697" y="5926430"/>
            <a:ext cx="1401260" cy="898518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FC736D73-43E6-95D9-9027-88E7E0978E8E}"/>
              </a:ext>
            </a:extLst>
          </p:cNvPr>
          <p:cNvSpPr/>
          <p:nvPr/>
        </p:nvSpPr>
        <p:spPr>
          <a:xfrm>
            <a:off x="6491957" y="4260344"/>
            <a:ext cx="3234129" cy="47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U.S. </a:t>
            </a:r>
            <a:r>
              <a:rPr lang="en-US" sz="2000" b="1" dirty="0" err="1"/>
              <a:t>Nat’l</a:t>
            </a:r>
            <a:r>
              <a:rPr lang="en-US" sz="2000" b="1" dirty="0"/>
              <a:t> Debt +31.6%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16C408B-FC5F-97C6-0A83-66AADC42C26D}"/>
              </a:ext>
            </a:extLst>
          </p:cNvPr>
          <p:cNvSpPr/>
          <p:nvPr/>
        </p:nvSpPr>
        <p:spPr>
          <a:xfrm>
            <a:off x="6500333" y="5210340"/>
            <a:ext cx="3234129" cy="47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Fed’l</a:t>
            </a:r>
            <a:r>
              <a:rPr lang="en-US" sz="2000" b="1" dirty="0"/>
              <a:t> Spending +42.5%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E1F10BD-C717-7028-E52C-CEAA85833ABD}"/>
              </a:ext>
            </a:extLst>
          </p:cNvPr>
          <p:cNvSpPr/>
          <p:nvPr/>
        </p:nvSpPr>
        <p:spPr>
          <a:xfrm>
            <a:off x="6500333" y="6137179"/>
            <a:ext cx="3234129" cy="47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U.S. Inflation 40 year-high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01E54FA-76A5-113B-3261-F46609D8F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17" grpId="0">
        <p:bldAsOne/>
      </p:bldGraphic>
      <p:bldP spid="2" grpId="0"/>
      <p:bldP spid="23" grpId="0"/>
      <p:bldP spid="14" grpId="0"/>
      <p:bldP spid="24" grpId="0"/>
      <p:bldP spid="25" grpId="0"/>
      <p:bldP spid="26" grpId="0"/>
      <p:bldP spid="27" grpId="0"/>
      <p:bldP spid="32" grpId="0"/>
      <p:bldP spid="28" grpId="0"/>
      <p:bldP spid="13" grpId="0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2182505"/>
            <a:ext cx="11109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#3. Executive Branch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Speed Ahead </a:t>
            </a:r>
          </a:p>
          <a:p>
            <a:pPr algn="ctr"/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Regulation, Implementation &amp; Enforcement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B16140-41CE-BE2E-FD5C-AB3D40CA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0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36CA9C-384A-0CBB-0FC6-D41D5C4C15D7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BIDEN: “Triangulation Lite”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3FD30-EF3C-CBD5-818F-1AEBFCE0CB77}"/>
              </a:ext>
            </a:extLst>
          </p:cNvPr>
          <p:cNvSpPr txBox="1"/>
          <p:nvPr/>
        </p:nvSpPr>
        <p:spPr>
          <a:xfrm>
            <a:off x="0" y="496423"/>
            <a:ext cx="6095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Popular, Bipartisan Leadership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23E232F-B22C-87DE-D477-AFB8C591C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A95E6C-0579-114E-270C-EAD2919A6F06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6096000" y="466725"/>
            <a:ext cx="0" cy="606069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777148-C584-7096-18C5-572F169EE580}"/>
              </a:ext>
            </a:extLst>
          </p:cNvPr>
          <p:cNvCxnSpPr>
            <a:cxnSpLocks/>
          </p:cNvCxnSpPr>
          <p:nvPr/>
        </p:nvCxnSpPr>
        <p:spPr>
          <a:xfrm flipV="1">
            <a:off x="0" y="3462889"/>
            <a:ext cx="12191999" cy="6836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564415-A7B0-28AC-6AEC-991EF5CC3B81}"/>
              </a:ext>
            </a:extLst>
          </p:cNvPr>
          <p:cNvSpPr txBox="1"/>
          <p:nvPr/>
        </p:nvSpPr>
        <p:spPr>
          <a:xfrm>
            <a:off x="0" y="3497072"/>
            <a:ext cx="6095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Against “Extremists” Foil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FFA67-688D-3FA5-E6FE-3B3FA5FFF0E6}"/>
              </a:ext>
            </a:extLst>
          </p:cNvPr>
          <p:cNvSpPr txBox="1"/>
          <p:nvPr/>
        </p:nvSpPr>
        <p:spPr>
          <a:xfrm>
            <a:off x="6095996" y="501988"/>
            <a:ext cx="6013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Tack to the Center on Key Issue(s)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AD6E6-7867-4921-3494-9E674DEA7703}"/>
              </a:ext>
            </a:extLst>
          </p:cNvPr>
          <p:cNvSpPr txBox="1"/>
          <p:nvPr/>
        </p:nvSpPr>
        <p:spPr>
          <a:xfrm>
            <a:off x="6096004" y="3497072"/>
            <a:ext cx="6095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Oversight &amp; Investigations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E80F5C-C124-1037-E2F6-F3965696D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443" y="969218"/>
            <a:ext cx="4109117" cy="22568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A36E96-4530-0813-ED87-CEBB0897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43" y="2790589"/>
            <a:ext cx="4109114" cy="4726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CDF7CC-4A08-CBA7-F1ED-11D1BCCD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165" y="4212073"/>
            <a:ext cx="1616373" cy="18184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B81118-83D8-6865-E8DA-02773920E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422" y="4212073"/>
            <a:ext cx="1596261" cy="18184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2E4E31-A652-CB13-869E-ED2C3D4D4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0567" y="4245126"/>
            <a:ext cx="1598526" cy="17853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0C4144-C13B-7EE2-530F-2D06C2E36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39" y="4113619"/>
            <a:ext cx="4109117" cy="22674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1C5DCB-B6A1-DF5D-D496-73A66935AF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05" y="1019259"/>
            <a:ext cx="2891350" cy="2256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D61398-9750-DE6C-48D9-46A05126F9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423" y="1019258"/>
            <a:ext cx="2373474" cy="22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36CA9C-384A-0CBB-0FC6-D41D5C4C15D7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BRANCH &amp; AGENCY HEADS: “Advance the Agenda”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3FD30-EF3C-CBD5-818F-1AEBFCE0CB77}"/>
              </a:ext>
            </a:extLst>
          </p:cNvPr>
          <p:cNvSpPr txBox="1"/>
          <p:nvPr/>
        </p:nvSpPr>
        <p:spPr>
          <a:xfrm>
            <a:off x="35491" y="5109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2021-22 Laws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23E232F-B22C-87DE-D477-AFB8C591C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A95E6C-0579-114E-270C-EAD2919A6F06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6096000" y="466725"/>
            <a:ext cx="0" cy="606069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777148-C584-7096-18C5-572F169EE580}"/>
              </a:ext>
            </a:extLst>
          </p:cNvPr>
          <p:cNvCxnSpPr>
            <a:cxnSpLocks/>
          </p:cNvCxnSpPr>
          <p:nvPr/>
        </p:nvCxnSpPr>
        <p:spPr>
          <a:xfrm flipV="1">
            <a:off x="0" y="3462889"/>
            <a:ext cx="12191999" cy="6836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564415-A7B0-28AC-6AEC-991EF5CC3B81}"/>
              </a:ext>
            </a:extLst>
          </p:cNvPr>
          <p:cNvSpPr txBox="1"/>
          <p:nvPr/>
        </p:nvSpPr>
        <p:spPr>
          <a:xfrm>
            <a:off x="786809" y="3561104"/>
            <a:ext cx="4516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Enforcement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FFA67-688D-3FA5-E6FE-3B3FA5FFF0E6}"/>
              </a:ext>
            </a:extLst>
          </p:cNvPr>
          <p:cNvSpPr txBox="1"/>
          <p:nvPr/>
        </p:nvSpPr>
        <p:spPr>
          <a:xfrm>
            <a:off x="6885794" y="494639"/>
            <a:ext cx="4516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Accelerate Regulation</a:t>
            </a:r>
            <a:endParaRPr lang="en-US" sz="24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AD6E6-7867-4921-3494-9E674DEA7703}"/>
              </a:ext>
            </a:extLst>
          </p:cNvPr>
          <p:cNvSpPr txBox="1"/>
          <p:nvPr/>
        </p:nvSpPr>
        <p:spPr>
          <a:xfrm>
            <a:off x="6093012" y="3531256"/>
            <a:ext cx="6098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Defend Actions &amp; Authorities in Court</a:t>
            </a:r>
            <a:endParaRPr lang="en-US" sz="24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A3293-84ED-0DEC-3ECD-B72B1F49C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917" y="4178780"/>
            <a:ext cx="1466214" cy="975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D769C-52E1-C2C1-51EC-260F62D29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85" y="5467555"/>
            <a:ext cx="1436322" cy="90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9EBCC-11E8-4D1B-E88B-C943969EC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357" y="1134318"/>
            <a:ext cx="946288" cy="93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638C9-62D1-BB4E-ECF5-0DB99E5D1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587" y="2236803"/>
            <a:ext cx="1446052" cy="962283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FF4A6BE-4C5C-D958-2256-E598936F6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176" y="1043177"/>
            <a:ext cx="2256437" cy="1186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0C4FFE-CF24-05A1-D835-6ECC61FE0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612" y="5490715"/>
            <a:ext cx="1355844" cy="900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074DB-BA86-7694-EEFD-135E083AC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0505" y="4184312"/>
            <a:ext cx="975700" cy="975700"/>
          </a:xfrm>
          <a:prstGeom prst="rect">
            <a:avLst/>
          </a:prstGeom>
        </p:spPr>
      </p:pic>
      <p:pic>
        <p:nvPicPr>
          <p:cNvPr id="18" name="Picture 17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959E3925-E08E-ECFD-980C-3A53DC0363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5" y="1389864"/>
            <a:ext cx="1507696" cy="1460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06DCC1-9D74-1156-515C-0D3037D89FA3}"/>
              </a:ext>
            </a:extLst>
          </p:cNvPr>
          <p:cNvSpPr txBox="1"/>
          <p:nvPr/>
        </p:nvSpPr>
        <p:spPr>
          <a:xfrm>
            <a:off x="226622" y="1729645"/>
            <a:ext cx="170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Bipartisan Infrastructure Law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4120DD67-A5BC-2DDA-852C-D6BA6DB003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098" y="1173400"/>
            <a:ext cx="1608885" cy="16406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18D736-733B-191A-D7E5-904217A617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534" y="1425231"/>
            <a:ext cx="1334668" cy="1292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6EDDE2-88D0-A64D-2940-205C37269756}"/>
              </a:ext>
            </a:extLst>
          </p:cNvPr>
          <p:cNvSpPr txBox="1"/>
          <p:nvPr/>
        </p:nvSpPr>
        <p:spPr>
          <a:xfrm>
            <a:off x="35491" y="2786363"/>
            <a:ext cx="20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$1.2T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B8EA20-D21C-E552-B1B5-3D8B7DC2A727}"/>
              </a:ext>
            </a:extLst>
          </p:cNvPr>
          <p:cNvSpPr txBox="1"/>
          <p:nvPr/>
        </p:nvSpPr>
        <p:spPr>
          <a:xfrm>
            <a:off x="1905316" y="2781001"/>
            <a:ext cx="20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$280B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96EAA8-85C5-B86A-FE11-905C2A406FD1}"/>
              </a:ext>
            </a:extLst>
          </p:cNvPr>
          <p:cNvSpPr txBox="1"/>
          <p:nvPr/>
        </p:nvSpPr>
        <p:spPr>
          <a:xfrm>
            <a:off x="3742983" y="2774924"/>
            <a:ext cx="208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$1.22T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3616-6A8B-D1F3-9006-D260E499400A}"/>
              </a:ext>
            </a:extLst>
          </p:cNvPr>
          <p:cNvSpPr txBox="1"/>
          <p:nvPr/>
        </p:nvSpPr>
        <p:spPr>
          <a:xfrm>
            <a:off x="2284672" y="1667087"/>
            <a:ext cx="13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CHIPS &amp; Science Act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9D57F5-B268-53DB-671E-60D5CFE771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2" y="4202997"/>
            <a:ext cx="683662" cy="9188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17B58E-53C2-9B23-8466-3A18703B68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041" y="4142846"/>
            <a:ext cx="3508705" cy="19579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1EF75-1968-6651-D600-AA37EB74D0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4165" y="1134318"/>
            <a:ext cx="993267" cy="939577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CF4201B8-7D9D-506C-F759-1F2A3C3504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320" y="2229626"/>
            <a:ext cx="1342617" cy="10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9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2367171"/>
            <a:ext cx="111095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#4. Global Challenges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Geopolitical &amp; Economic Frictions Driving Deglobalization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B16140-41CE-BE2E-FD5C-AB3D40CA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F34CD6-4F38-4CCA-93CF-34024113D4F7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CHAINS WILL REMAIN CHALLENGED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B549C6-7FEF-4CE2-ABDD-5F7F4738E550}"/>
              </a:ext>
            </a:extLst>
          </p:cNvPr>
          <p:cNvSpPr txBox="1"/>
          <p:nvPr/>
        </p:nvSpPr>
        <p:spPr>
          <a:xfrm>
            <a:off x="766657" y="628343"/>
            <a:ext cx="513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1989-2019: Tailwinds Prevailed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32AC884-640B-4EFB-BF2D-04BB4313F063}"/>
              </a:ext>
            </a:extLst>
          </p:cNvPr>
          <p:cNvSpPr/>
          <p:nvPr/>
        </p:nvSpPr>
        <p:spPr>
          <a:xfrm>
            <a:off x="1306273" y="1132236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Tech-Enabled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2F18C-026A-473F-BA7B-5EB44CB77310}"/>
              </a:ext>
            </a:extLst>
          </p:cNvPr>
          <p:cNvSpPr/>
          <p:nvPr/>
        </p:nvSpPr>
        <p:spPr>
          <a:xfrm>
            <a:off x="1306275" y="2042785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US-China Engagement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B09F78E-93A8-4ED7-A27B-885506A40EBC}"/>
              </a:ext>
            </a:extLst>
          </p:cNvPr>
          <p:cNvSpPr/>
          <p:nvPr/>
        </p:nvSpPr>
        <p:spPr>
          <a:xfrm>
            <a:off x="1306274" y="2960865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Rising Globalization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98589B1-A6C2-4837-902D-0BABCB36C5DD}"/>
              </a:ext>
            </a:extLst>
          </p:cNvPr>
          <p:cNvSpPr/>
          <p:nvPr/>
        </p:nvSpPr>
        <p:spPr>
          <a:xfrm>
            <a:off x="1306274" y="3879394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Shareholder-Driven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993353D-EB39-4784-B1A8-DA9B85791A7C}"/>
              </a:ext>
            </a:extLst>
          </p:cNvPr>
          <p:cNvSpPr/>
          <p:nvPr/>
        </p:nvSpPr>
        <p:spPr>
          <a:xfrm>
            <a:off x="1306274" y="4800337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Prioritizing Efficiency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DE916CE-F9BD-4FEF-9486-3D269BE39C1D}"/>
              </a:ext>
            </a:extLst>
          </p:cNvPr>
          <p:cNvSpPr/>
          <p:nvPr/>
        </p:nvSpPr>
        <p:spPr>
          <a:xfrm>
            <a:off x="1306273" y="5721280"/>
            <a:ext cx="4058815" cy="793102"/>
          </a:xfrm>
          <a:prstGeom prst="rightArrow">
            <a:avLst/>
          </a:prstGeom>
          <a:solidFill>
            <a:srgbClr val="008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Disinflationary Environment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DBC2B25-6E91-4094-B4D1-80FFFBA9D788}"/>
              </a:ext>
            </a:extLst>
          </p:cNvPr>
          <p:cNvSpPr/>
          <p:nvPr/>
        </p:nvSpPr>
        <p:spPr>
          <a:xfrm>
            <a:off x="6826898" y="2042785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US-China Decoupling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70D634B-4E7F-43C3-A246-25AB116E7E0D}"/>
              </a:ext>
            </a:extLst>
          </p:cNvPr>
          <p:cNvSpPr/>
          <p:nvPr/>
        </p:nvSpPr>
        <p:spPr>
          <a:xfrm>
            <a:off x="6826898" y="2959120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Rising Nationalism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9E9CCF49-175C-49C2-B207-E7F3C3E880CC}"/>
              </a:ext>
            </a:extLst>
          </p:cNvPr>
          <p:cNvSpPr/>
          <p:nvPr/>
        </p:nvSpPr>
        <p:spPr>
          <a:xfrm>
            <a:off x="6826900" y="3879394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Stakeholder-Resisted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D0B68C9A-F1CB-4C00-9350-24B078439275}"/>
              </a:ext>
            </a:extLst>
          </p:cNvPr>
          <p:cNvSpPr/>
          <p:nvPr/>
        </p:nvSpPr>
        <p:spPr>
          <a:xfrm>
            <a:off x="6826898" y="4800337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Prioritizing Resilience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4C78554E-ED6A-4AEF-8A0F-CBD387EE1403}"/>
              </a:ext>
            </a:extLst>
          </p:cNvPr>
          <p:cNvSpPr/>
          <p:nvPr/>
        </p:nvSpPr>
        <p:spPr>
          <a:xfrm>
            <a:off x="6826898" y="5721280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Costs Rising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(Labor, Energy, Goods)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23B9D-4A65-45E2-9A41-5D7FACAD2F4D}"/>
              </a:ext>
            </a:extLst>
          </p:cNvPr>
          <p:cNvSpPr txBox="1"/>
          <p:nvPr/>
        </p:nvSpPr>
        <p:spPr>
          <a:xfrm>
            <a:off x="6287288" y="628343"/>
            <a:ext cx="513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  : Headwinds Rising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6941BB98-44F8-4362-A240-496266AEC57A}"/>
              </a:ext>
            </a:extLst>
          </p:cNvPr>
          <p:cNvSpPr/>
          <p:nvPr/>
        </p:nvSpPr>
        <p:spPr>
          <a:xfrm>
            <a:off x="6826898" y="1132236"/>
            <a:ext cx="4058813" cy="793102"/>
          </a:xfrm>
          <a:prstGeom prst="leftArrow">
            <a:avLst/>
          </a:prstGeom>
          <a:solidFill>
            <a:srgbClr val="C00000"/>
          </a:solidFill>
          <a:ln>
            <a:solidFill>
              <a:srgbClr val="96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Tech-Threatened</a:t>
            </a: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E5B69D1-02F0-D14D-13DE-CC58BB2FB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9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7" grpId="0" animBg="1"/>
      <p:bldP spid="19" grpId="0" animBg="1"/>
      <p:bldP spid="20" grpId="0" animBg="1"/>
      <p:bldP spid="21" grpId="0" animBg="1"/>
      <p:bldP spid="22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B1BD-9748-4B7C-A96A-C76B96AFE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CHINA CRACKDOWN WILL DRIVE PAIN… AND OPPORTUNITY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0293D2F-07A4-2194-BA6B-B3AACFB58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50" y="6527421"/>
            <a:ext cx="1008330" cy="330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5CF2-3449-AFED-31BF-FCF557822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15" y="948711"/>
            <a:ext cx="5222905" cy="5486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B41C0-8071-9956-60A4-F9CD554F48EF}"/>
              </a:ext>
            </a:extLst>
          </p:cNvPr>
          <p:cNvSpPr txBox="1"/>
          <p:nvPr/>
        </p:nvSpPr>
        <p:spPr>
          <a:xfrm>
            <a:off x="268260" y="948711"/>
            <a:ext cx="5222906" cy="445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PAIN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Tighter Tech Export Controls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Outbound Investment Restrictions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Limits on Cross-Border Data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Propaganda Transparency &amp; Ban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Supply Chain Decoupling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Defense Deals &amp; Strategy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Human Rights Liability </a:t>
            </a:r>
          </a:p>
        </p:txBody>
      </p:sp>
      <p:pic>
        <p:nvPicPr>
          <p:cNvPr id="23" name="Picture 22" descr="Calendar&#10;&#10;Description automatically generated">
            <a:extLst>
              <a:ext uri="{FF2B5EF4-FFF2-40B4-BE49-F238E27FC236}">
                <a16:creationId xmlns:a16="http://schemas.microsoft.com/office/drawing/2014/main" id="{53991468-A6FA-2030-8B2F-53FEB5BF1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480" y="948711"/>
            <a:ext cx="5222905" cy="5486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4B75E1-7697-60A1-C7E1-C12C29F6146D}"/>
              </a:ext>
            </a:extLst>
          </p:cNvPr>
          <p:cNvSpPr txBox="1"/>
          <p:nvPr/>
        </p:nvSpPr>
        <p:spPr>
          <a:xfrm>
            <a:off x="6596480" y="948711"/>
            <a:ext cx="5222906" cy="445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OPPORTUNITY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Domestic Supports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CHIPS)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On- / Near-Shoring Incentives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Help vs Unfair Competition 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Regional Economic Alliances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Military Buildup &amp; Contracts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Infrastructure Improvements</a:t>
            </a:r>
          </a:p>
          <a:p>
            <a:pPr marL="285750" indent="-28575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Stronger IP Enforcement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6B186A-0ADE-C33F-E75B-F1AE5CB3124B}"/>
              </a:ext>
            </a:extLst>
          </p:cNvPr>
          <p:cNvSpPr txBox="1"/>
          <p:nvPr/>
        </p:nvSpPr>
        <p:spPr>
          <a:xfrm>
            <a:off x="-78509" y="6173409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Watch: House Select Committee;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24236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dvAuto="500"/>
      <p:bldP spid="17" grpId="0" uiExpand="1" build="p" advAuto="50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2182505"/>
            <a:ext cx="111095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#5. “Woke Wars”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State-Led Culture Clashes Creating Political Pressures on C-Suites, ESG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B16140-41CE-BE2E-FD5C-AB3D40CA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97A3-5504-8012-76C6-301331C7A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021" y="1541044"/>
            <a:ext cx="8129953" cy="4351338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Election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Congressional Confrontations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Branch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will accelerate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Deglobalization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Decoupling 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Woke Wars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&amp; Patchwork Quilts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persist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Campaign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36CA9C-384A-0CBB-0FC6-D41D5C4C15D7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3FD30-EF3C-CBD5-818F-1AEBFCE0CB77}"/>
              </a:ext>
            </a:extLst>
          </p:cNvPr>
          <p:cNvSpPr txBox="1"/>
          <p:nvPr/>
        </p:nvSpPr>
        <p:spPr>
          <a:xfrm>
            <a:off x="286326" y="822402"/>
            <a:ext cx="11619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Key Trends for 2023</a:t>
            </a:r>
            <a:endParaRPr lang="en-US" sz="28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23E232F-B22C-87DE-D477-AFB8C591C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A5179C-16BC-DE69-70A9-94102D22AF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“WOKE” WARS WILL EXPAND, ESG WILL GET HARDER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EE9B2-3ABC-0004-4E37-C72718781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6056"/>
            <a:ext cx="6089361" cy="923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E1AAE-7ABD-DB50-0A7C-28C6418D44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641" y="1216057"/>
            <a:ext cx="6089361" cy="923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FE9BC8-D4F2-172F-A3F5-A5DD303CC35A}"/>
              </a:ext>
            </a:extLst>
          </p:cNvPr>
          <p:cNvSpPr txBox="1"/>
          <p:nvPr/>
        </p:nvSpPr>
        <p:spPr>
          <a:xfrm>
            <a:off x="0" y="604671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Leaders Started Speaking Out on Social &amp; Cultural Issues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519A389-D9E9-E04E-772C-362B9D6A07C3}"/>
              </a:ext>
            </a:extLst>
          </p:cNvPr>
          <p:cNvGraphicFramePr/>
          <p:nvPr/>
        </p:nvGraphicFramePr>
        <p:xfrm>
          <a:off x="838200" y="2282883"/>
          <a:ext cx="10744200" cy="4486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B1BED4-38ED-9CF8-4AF9-25F256E3F340}"/>
              </a:ext>
            </a:extLst>
          </p:cNvPr>
          <p:cNvSpPr/>
          <p:nvPr/>
        </p:nvSpPr>
        <p:spPr>
          <a:xfrm>
            <a:off x="0" y="594360"/>
            <a:ext cx="12191999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6F15DA-E432-2D43-B7D5-28AF610EC08F}"/>
              </a:ext>
            </a:extLst>
          </p:cNvPr>
          <p:cNvSpPr txBox="1"/>
          <p:nvPr/>
        </p:nvSpPr>
        <p:spPr>
          <a:xfrm>
            <a:off x="817548" y="801974"/>
            <a:ext cx="2837204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FB8A74-FF0D-0DE2-A98F-E77396422713}"/>
              </a:ext>
            </a:extLst>
          </p:cNvPr>
          <p:cNvSpPr txBox="1"/>
          <p:nvPr/>
        </p:nvSpPr>
        <p:spPr>
          <a:xfrm>
            <a:off x="4677398" y="801974"/>
            <a:ext cx="2837204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636D8C-A1F1-D612-72BC-A64D608EB425}"/>
              </a:ext>
            </a:extLst>
          </p:cNvPr>
          <p:cNvSpPr txBox="1"/>
          <p:nvPr/>
        </p:nvSpPr>
        <p:spPr>
          <a:xfrm>
            <a:off x="8537248" y="801974"/>
            <a:ext cx="2837204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</a:p>
        </p:txBody>
      </p:sp>
      <p:pic>
        <p:nvPicPr>
          <p:cNvPr id="42" name="Picture 41" descr="A picture containing map&#10;&#10;Description automatically generated">
            <a:extLst>
              <a:ext uri="{FF2B5EF4-FFF2-40B4-BE49-F238E27FC236}">
                <a16:creationId xmlns:a16="http://schemas.microsoft.com/office/drawing/2014/main" id="{3534E7B8-86D6-DF36-A095-4FEA3EDA27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74" y="1333953"/>
            <a:ext cx="2836027" cy="14434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2D4C445-0815-3F8A-87A3-C5D71129A8E2}"/>
              </a:ext>
            </a:extLst>
          </p:cNvPr>
          <p:cNvSpPr txBox="1"/>
          <p:nvPr/>
        </p:nvSpPr>
        <p:spPr>
          <a:xfrm>
            <a:off x="743364" y="1284706"/>
            <a:ext cx="2996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Allied Coal &gt; Russian Gas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0FC9A35-1E4A-3F42-6C9D-23DF48EBC2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09" y="3049627"/>
            <a:ext cx="1316850" cy="13168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212811-2D01-4C4A-3D1F-9CB69DB97B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709" y="2777384"/>
            <a:ext cx="736395" cy="16423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D87365A-8CB5-0C43-9872-A1C727CFD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5063" y="3049627"/>
            <a:ext cx="1219306" cy="131685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342CD83-93FC-1150-12FA-825DB2643224}"/>
              </a:ext>
            </a:extLst>
          </p:cNvPr>
          <p:cNvSpPr txBox="1"/>
          <p:nvPr/>
        </p:nvSpPr>
        <p:spPr>
          <a:xfrm>
            <a:off x="775879" y="3218390"/>
            <a:ext cx="299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Tougher Standards Set &amp; Enforced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AFD8FA9-603C-D95F-B49E-3835912C36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74" y="4783791"/>
            <a:ext cx="2840552" cy="147244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50A638D-4E2B-B3A3-6B11-448091FF2D9C}"/>
              </a:ext>
            </a:extLst>
          </p:cNvPr>
          <p:cNvSpPr txBox="1"/>
          <p:nvPr/>
        </p:nvSpPr>
        <p:spPr>
          <a:xfrm>
            <a:off x="797939" y="5756352"/>
            <a:ext cx="2853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Energy Inflation</a:t>
            </a:r>
          </a:p>
        </p:txBody>
      </p:sp>
      <p:pic>
        <p:nvPicPr>
          <p:cNvPr id="50" name="Picture 49" descr="Text&#10;&#10;Description automatically generated">
            <a:extLst>
              <a:ext uri="{FF2B5EF4-FFF2-40B4-BE49-F238E27FC236}">
                <a16:creationId xmlns:a16="http://schemas.microsoft.com/office/drawing/2014/main" id="{9E8241A6-224A-BF67-12B8-F04910C201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99" y="1337988"/>
            <a:ext cx="2837204" cy="14393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7A6B43-91AC-D6C1-1ED8-7F7A8CDA391C}"/>
              </a:ext>
            </a:extLst>
          </p:cNvPr>
          <p:cNvSpPr txBox="1"/>
          <p:nvPr/>
        </p:nvSpPr>
        <p:spPr>
          <a:xfrm>
            <a:off x="4598328" y="1284706"/>
            <a:ext cx="2996031" cy="33855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Nations Punishing Activists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BEA317F-21EA-0A66-884B-06CA97AA93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73" y="2900903"/>
            <a:ext cx="2837204" cy="161429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B58EBF-CCA7-18AD-A188-C51A540D2DF4}"/>
              </a:ext>
            </a:extLst>
          </p:cNvPr>
          <p:cNvSpPr txBox="1"/>
          <p:nvPr/>
        </p:nvSpPr>
        <p:spPr>
          <a:xfrm>
            <a:off x="4440258" y="2879836"/>
            <a:ext cx="3308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States Penalizing Activism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50C5187-B94A-A678-418B-D4ED011537B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74" y="4783791"/>
            <a:ext cx="2837203" cy="147244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10A9A6A-221B-3AA9-2A95-5352EEF36A65}"/>
              </a:ext>
            </a:extLst>
          </p:cNvPr>
          <p:cNvSpPr txBox="1"/>
          <p:nvPr/>
        </p:nvSpPr>
        <p:spPr>
          <a:xfrm>
            <a:off x="4675972" y="5711975"/>
            <a:ext cx="283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Divisive Issues,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Harder to Avoid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A366CB5-2DCA-42BB-8D0A-08881B44F29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253" y="1337988"/>
            <a:ext cx="2837199" cy="143939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638FB4C-67F4-B39C-C25C-4F4ECBC470D7}"/>
              </a:ext>
            </a:extLst>
          </p:cNvPr>
          <p:cNvSpPr txBox="1"/>
          <p:nvPr/>
        </p:nvSpPr>
        <p:spPr>
          <a:xfrm>
            <a:off x="8403891" y="1320787"/>
            <a:ext cx="3101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Pushback vs Fund Managers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586C9CE-C7EA-EF1E-B9F2-1FA0EB958AC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248" y="2980343"/>
            <a:ext cx="2837195" cy="143939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F0C1437-E2FF-1CAA-C8D8-04B01D90A349}"/>
              </a:ext>
            </a:extLst>
          </p:cNvPr>
          <p:cNvSpPr txBox="1"/>
          <p:nvPr/>
        </p:nvSpPr>
        <p:spPr>
          <a:xfrm>
            <a:off x="8537248" y="2933247"/>
            <a:ext cx="2837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Lawsuits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B180DE0-FBDB-1D8E-20B6-7E95E50BEA1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499" y="4609506"/>
            <a:ext cx="3050797" cy="179129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E1E4C2A-1C3C-07C4-34D1-9C412F98E710}"/>
              </a:ext>
            </a:extLst>
          </p:cNvPr>
          <p:cNvSpPr txBox="1"/>
          <p:nvPr/>
        </p:nvSpPr>
        <p:spPr>
          <a:xfrm>
            <a:off x="8610934" y="5756352"/>
            <a:ext cx="2837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Pressures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DF779DF-BA78-7028-B08F-1B1FBEE526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40" grpId="0" animBg="1"/>
      <p:bldP spid="41" grpId="0" animBg="1"/>
      <p:bldP spid="43" grpId="0"/>
      <p:bldP spid="47" grpId="0"/>
      <p:bldP spid="49" grpId="0"/>
      <p:bldP spid="51" grpId="0"/>
      <p:bldP spid="54" grpId="0"/>
      <p:bldP spid="56" grpId="0"/>
      <p:bldP spid="58" grpId="0"/>
      <p:bldP spid="60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6CC83E-21A3-A6DF-1AE9-11BFB8A6A3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BIG SORT + SUPREME COURT = THE UNTIED STATES OF AMERICA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E79B55-A172-3A02-0B3F-00DB24BBD28A}"/>
              </a:ext>
            </a:extLst>
          </p:cNvPr>
          <p:cNvGrpSpPr/>
          <p:nvPr/>
        </p:nvGrpSpPr>
        <p:grpSpPr>
          <a:xfrm>
            <a:off x="1157584" y="1323971"/>
            <a:ext cx="3956881" cy="2564784"/>
            <a:chOff x="5390062" y="3138591"/>
            <a:chExt cx="13597526" cy="8889469"/>
          </a:xfrm>
          <a:solidFill>
            <a:schemeClr val="bg1">
              <a:lumMod val="75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A05D9E0-0ABF-4C71-747B-D5BDEEB5E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361" y="3138591"/>
              <a:ext cx="1694653" cy="1257653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543DE88-296B-E9F9-1489-8AB53063B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4625" y="7567700"/>
              <a:ext cx="1780558" cy="1827885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FB9717-134E-6030-0DD2-B7FF05C90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8422" y="7911408"/>
              <a:ext cx="3529877" cy="3483921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E2333B9-F279-CFDD-32FB-268A9086E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869" y="7348975"/>
              <a:ext cx="1710268" cy="2015363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BFBFBF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92873D-DD8A-4F05-1D1F-CFBF2594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6170" y="5177387"/>
              <a:ext cx="2007028" cy="3476112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F85386-3C0B-8DEC-116F-58869A16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944" y="7747368"/>
              <a:ext cx="2194457" cy="1179540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1DD27FC-36E3-06B8-8443-59FFE6D5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5085" y="6794366"/>
              <a:ext cx="1858650" cy="1031119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68F46E0-EA6D-065E-4A99-7D880BD09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4612" y="5810118"/>
              <a:ext cx="2069506" cy="1046742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2E7BB0-7A90-C586-79E8-8FC9B317D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086" y="4872740"/>
              <a:ext cx="1780558" cy="1187349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1A7027B-49EE-536A-8937-1DEC0B909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9006" y="4958662"/>
              <a:ext cx="1788365" cy="1476373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71DC74-42E8-B9CD-580B-67E6335A4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0802" y="3896301"/>
              <a:ext cx="1663414" cy="1070180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2D8BC44-9CCC-7CF0-8A2D-1AA8CF1A7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0147" y="6302242"/>
              <a:ext cx="1858650" cy="1460749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F8CBD67-FDE1-F633-72C6-9687B4266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251" y="5778871"/>
              <a:ext cx="1429132" cy="1788833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A1284A8-23E4-E8CE-0E3E-617028C6D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832" y="5450791"/>
              <a:ext cx="1639987" cy="2484049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solidFill>
              <a:srgbClr val="BFBFBF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1ADAEFB-9396-EB5B-CDE8-08674299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791" y="3904115"/>
              <a:ext cx="2038267" cy="1726339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94BC0A0-01FD-7BC7-7E29-2077CBFDA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201" y="3443238"/>
              <a:ext cx="1507224" cy="2468426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283A4EC-C7FD-8AF4-4990-8E163C0DC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9580" y="3497918"/>
              <a:ext cx="2584930" cy="1671660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206782E-6EDE-E6D2-4A2D-FE5BEF947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3880" y="3701019"/>
              <a:ext cx="913708" cy="1460749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7A65D1B-BF52-D7CF-CC38-DC2C47C3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6754" y="4700891"/>
              <a:ext cx="1889889" cy="1390446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40B027E-222E-03A2-D9F9-92A767AC7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9695" y="4607150"/>
              <a:ext cx="437331" cy="788962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BFBFBF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C042162-CE64-6AD6-031E-6B7D36D89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3309" y="4505599"/>
              <a:ext cx="390473" cy="867074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8972310-72CF-D12F-0CFD-922A40746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4936" y="5560151"/>
              <a:ext cx="437331" cy="398388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33CA5FC-B4E7-CA1F-D2FA-9785333C6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5409" y="5521091"/>
              <a:ext cx="101520" cy="160141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E8F2830-DEDB-3CF6-9B7C-1E18A0342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4936" y="5239876"/>
              <a:ext cx="851230" cy="42963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6EC09CC-F4DE-1745-DEFC-0AD1D38F5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0930" y="5638264"/>
              <a:ext cx="78093" cy="54685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A45DF98-4032-73DF-A325-DFC61B43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6937" y="5935106"/>
              <a:ext cx="327995" cy="734277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FBC1863-98B6-BCD9-AF1B-E113DCE9F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4464" y="6442849"/>
              <a:ext cx="257709" cy="421821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CF1E41F-8925-24A4-F895-C74E01B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4949" y="5739810"/>
              <a:ext cx="1468178" cy="953001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4D6065A-CBE0-2C2E-9141-5506C7CB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0483" y="9559634"/>
              <a:ext cx="2272550" cy="178101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A8B005-186D-B087-6E90-7A08B597B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5545" y="9090938"/>
              <a:ext cx="1421324" cy="1257653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B857458-E01B-5527-EFDA-C4948D414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3735" y="7966087"/>
              <a:ext cx="1272942" cy="1148293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1A1FA2E-2292-094E-7796-3D44B5B6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3919" y="7731744"/>
              <a:ext cx="2155411" cy="703030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AFA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43C94B1-DAAE-D954-D0AC-BEC93E04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4574" y="7497396"/>
              <a:ext cx="2155411" cy="953001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AD5FB0-DC48-8AAD-F3B7-EB12A9F8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2194" y="8278548"/>
              <a:ext cx="1327607" cy="1429507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49A9A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376B19C-69B0-35E0-2C42-B8F254682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27825" y="6692821"/>
              <a:ext cx="1936749" cy="1085800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B103815-707C-56CF-D8D5-DE6D20DD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1330" y="8161374"/>
              <a:ext cx="1249515" cy="968625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1D282D0-25D4-5F37-8842-E0C24AD34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2769" y="8341038"/>
              <a:ext cx="983993" cy="1577918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34E73F-ECA6-600F-EB93-F43BF82D4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3727" y="8395718"/>
              <a:ext cx="905901" cy="1585733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34696B4-0972-78B7-DDBA-425CB0C99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1995" y="6481905"/>
              <a:ext cx="1124564" cy="820209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003690A-E996-BCB4-C873-092E2D0C9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4757" y="6388169"/>
              <a:ext cx="1155803" cy="1140479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13B296E-C486-E53B-3961-F21920071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0109" y="6997463"/>
              <a:ext cx="1843031" cy="953001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6620697-6306-BA00-724E-1F593DE8D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0402" y="6661569"/>
              <a:ext cx="1679034" cy="1460749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515B8E-65A0-F265-67D4-9753F63C3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641" y="3857244"/>
              <a:ext cx="1624368" cy="189037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93445B93-F718-4AC5-DD92-6086C29F3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72590" y="4755566"/>
              <a:ext cx="0" cy="0"/>
            </a:xfrm>
            <a:prstGeom prst="lin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9FF58FA2-93A8-C4DF-978D-0B2A77307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72590" y="4755566"/>
              <a:ext cx="0" cy="0"/>
            </a:xfrm>
            <a:prstGeom prst="lin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968852-79A6-9227-6704-381CF33B7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255" y="4411863"/>
              <a:ext cx="1897697" cy="1788833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B007CC4-5426-A20C-9983-9C42C4179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6400" y="4622773"/>
              <a:ext cx="1327607" cy="1413883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84CF878-3915-1CE2-230F-FF3C46131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0956" y="5958534"/>
              <a:ext cx="1062091" cy="1218592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2589463-D184-C9C0-AD05-46C1B9EC3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3723" y="6169449"/>
              <a:ext cx="780945" cy="1343575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0F5E42C-E1C6-C840-0262-8A5D0789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1253" y="5997595"/>
              <a:ext cx="1007420" cy="176539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B7D5A9F-0DB9-7325-D42F-E98A1946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7358" y="5607017"/>
              <a:ext cx="1530656" cy="1124855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solidFill>
              <a:srgbClr val="C0000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81">
              <a:extLst>
                <a:ext uri="{FF2B5EF4-FFF2-40B4-BE49-F238E27FC236}">
                  <a16:creationId xmlns:a16="http://schemas.microsoft.com/office/drawing/2014/main" id="{524F317C-FCC0-6FCF-FEE2-F4D52F7ED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062" y="9379966"/>
              <a:ext cx="3406181" cy="264809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solidFill>
              <a:srgbClr val="BFBFBF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58" name="Freeform 282">
              <a:extLst>
                <a:ext uri="{FF2B5EF4-FFF2-40B4-BE49-F238E27FC236}">
                  <a16:creationId xmlns:a16="http://schemas.microsoft.com/office/drawing/2014/main" id="{43D01FFE-4125-801C-5569-86F52D6F6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3003" y="10629800"/>
              <a:ext cx="2077314" cy="1320147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solidFill>
              <a:srgbClr val="002060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61F38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BADC219-CA37-64D2-D73E-41DF9927FAB2}"/>
              </a:ext>
            </a:extLst>
          </p:cNvPr>
          <p:cNvSpPr txBox="1"/>
          <p:nvPr/>
        </p:nvSpPr>
        <p:spPr>
          <a:xfrm>
            <a:off x="1385290" y="658343"/>
            <a:ext cx="4017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State Govt Trifectas </a:t>
            </a:r>
          </a:p>
          <a:p>
            <a:pPr algn="ctr"/>
            <a:r>
              <a:rPr lang="en-US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(One Party Control, Most in 40 Years)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21A905-9B07-C678-5E3E-C8F2159D2986}"/>
              </a:ext>
            </a:extLst>
          </p:cNvPr>
          <p:cNvSpPr txBox="1"/>
          <p:nvPr/>
        </p:nvSpPr>
        <p:spPr>
          <a:xfrm>
            <a:off x="-17563" y="6611779"/>
            <a:ext cx="19783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Segoe UI Semilight" panose="020B0402040204020203" pitchFamily="34" charset="0"/>
              </a:rPr>
              <a:t>Source: Ballotpedia, 01/10/2022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BB420C-A069-EDFD-6E22-D3BA39C460B3}"/>
              </a:ext>
            </a:extLst>
          </p:cNvPr>
          <p:cNvSpPr txBox="1"/>
          <p:nvPr/>
        </p:nvSpPr>
        <p:spPr>
          <a:xfrm>
            <a:off x="601639" y="4815265"/>
            <a:ext cx="16675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Unionization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wage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3A651-FDD5-2329-0B69-7159A12EBB8F}"/>
              </a:ext>
            </a:extLst>
          </p:cNvPr>
          <p:cNvSpPr txBox="1"/>
          <p:nvPr/>
        </p:nvSpPr>
        <p:spPr>
          <a:xfrm>
            <a:off x="2832963" y="4825678"/>
            <a:ext cx="17995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RIGHTS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Immigration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&amp; DEI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FB7F64-2A66-00E9-802A-7C0CEDD96B1C}"/>
              </a:ext>
            </a:extLst>
          </p:cNvPr>
          <p:cNvSpPr txBox="1"/>
          <p:nvPr/>
        </p:nvSpPr>
        <p:spPr>
          <a:xfrm>
            <a:off x="5019595" y="4827780"/>
            <a:ext cx="217503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POLICY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Censorship/Bias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 Work Classification</a:t>
            </a:r>
          </a:p>
        </p:txBody>
      </p:sp>
      <p:pic>
        <p:nvPicPr>
          <p:cNvPr id="68" name="Picture 67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EDF917DF-3192-E55B-ECD6-C54E0A2A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784" y="1451438"/>
            <a:ext cx="2846790" cy="188892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1C8C5F6-F1A4-80FD-92A5-01FD12EBC76B}"/>
              </a:ext>
            </a:extLst>
          </p:cNvPr>
          <p:cNvSpPr txBox="1"/>
          <p:nvPr/>
        </p:nvSpPr>
        <p:spPr>
          <a:xfrm>
            <a:off x="9814427" y="4801373"/>
            <a:ext cx="2257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CLIMATE/ENERGY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Permitting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EVs &amp; Gas cars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investment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25B4D9-BE9C-209A-272D-5728684E65CE}"/>
              </a:ext>
            </a:extLst>
          </p:cNvPr>
          <p:cNvSpPr txBox="1"/>
          <p:nvPr/>
        </p:nvSpPr>
        <p:spPr>
          <a:xfrm>
            <a:off x="7292933" y="4818614"/>
            <a:ext cx="242318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Vax Mandates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Sick Leave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Exchanges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F4B4192-9B3C-9D2C-4C3D-59291E84ADC1}"/>
              </a:ext>
            </a:extLst>
          </p:cNvPr>
          <p:cNvSpPr txBox="1"/>
          <p:nvPr/>
        </p:nvSpPr>
        <p:spPr>
          <a:xfrm>
            <a:off x="7077536" y="660330"/>
            <a:ext cx="4551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 Expanding States’ Rights, Limiting Feds</a:t>
            </a:r>
            <a:endParaRPr lang="en-US" sz="2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D50B2C-B22E-52BC-C809-075A48A1C8C6}"/>
              </a:ext>
            </a:extLst>
          </p:cNvPr>
          <p:cNvSpPr txBox="1"/>
          <p:nvPr/>
        </p:nvSpPr>
        <p:spPr>
          <a:xfrm>
            <a:off x="722566" y="4181742"/>
            <a:ext cx="10769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Patchwork Quilt Will Grow: Red States vs Blue States</a:t>
            </a:r>
            <a:endParaRPr lang="en-US" sz="2400" dirty="0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B27430C-F18D-DF32-CEC4-AF5E8ED6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7EF5C0-7C9F-9240-C181-1A7B9A549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237" y="2148849"/>
            <a:ext cx="2103526" cy="21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6" grpId="0"/>
      <p:bldP spid="69" grpId="0"/>
      <p:bldP spid="70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2182505"/>
            <a:ext cx="111095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#6. The Path for Progress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Will Get Done Than You Think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(especially if you expect little!)</a:t>
            </a:r>
            <a:endParaRPr lang="en-US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B16140-41CE-BE2E-FD5C-AB3D40CA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8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E4504D2-9C5C-4B2B-8D99-3D38CE952C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117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CONGRESS GOT A LOT DONE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F8FFF-C372-4A9E-8CEB-ECDC087553C6}"/>
              </a:ext>
            </a:extLst>
          </p:cNvPr>
          <p:cNvSpPr txBox="1"/>
          <p:nvPr/>
        </p:nvSpPr>
        <p:spPr>
          <a:xfrm>
            <a:off x="301232" y="558755"/>
            <a:ext cx="115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of the Death of Bipartisanship are </a:t>
            </a:r>
            <a:r>
              <a:rPr lang="en-US" sz="2400" b="1" i="1" strike="sngStrik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Greatly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Somewhat Exaggerated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7A5C7C-A7C2-42BE-B35D-D6DC51D98EFD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1093875"/>
          <a:ext cx="1036320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720704141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3596596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954555454"/>
                    </a:ext>
                  </a:extLst>
                </a:gridCol>
              </a:tblGrid>
              <a:tr h="2796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HOUSE VOTE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SELECTED LEGISLATION IN 117</a:t>
                      </a:r>
                      <a:r>
                        <a:rPr lang="en-US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CONGRESS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SENATE VOTE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45210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EC1733-8C0B-3FE5-07A4-15812E7E6D14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1600090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732285387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219921123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55767670"/>
                    </a:ext>
                  </a:extLst>
                </a:gridCol>
              </a:tblGrid>
              <a:tr h="2330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221-201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II&amp;JA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69-30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45787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14BC0A-A1CE-4FDE-3B4D-EDC982032979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3015056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529940303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51283362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397259105"/>
                    </a:ext>
                  </a:extLst>
                </a:gridCol>
              </a:tblGrid>
              <a:tr h="353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363-70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‘22 NDAA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88-11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845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C09ECD4-3BD0-4289-B361-118A13A49224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2307573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529940303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51283362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397259105"/>
                    </a:ext>
                  </a:extLst>
                </a:gridCol>
              </a:tblGrid>
              <a:tr h="353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243-193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GUNS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BSCA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65-33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845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8F5E24-AD78-0A98-5122-B24BEC37BC70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3722539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794185933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42033844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802643270"/>
                    </a:ext>
                  </a:extLst>
                </a:gridCol>
              </a:tblGrid>
              <a:tr h="2330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342-92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POSTAL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PSRA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79-19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820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D14A3F-25AC-5577-6AD8-38D6A402EA53}"/>
              </a:ext>
            </a:extLst>
          </p:cNvPr>
          <p:cNvGraphicFramePr>
            <a:graphicFrameLocks noGrp="1"/>
          </p:cNvGraphicFramePr>
          <p:nvPr/>
        </p:nvGraphicFramePr>
        <p:xfrm>
          <a:off x="910831" y="4430022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656626744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391283550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23577413"/>
                    </a:ext>
                  </a:extLst>
                </a:gridCol>
              </a:tblGrid>
              <a:tr h="2330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369-40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RIGHTS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Anti-lynching law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Unanimous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64641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1573E9F-A5AC-9D66-735D-DD6F791E9C55}"/>
              </a:ext>
            </a:extLst>
          </p:cNvPr>
          <p:cNvGraphicFramePr>
            <a:graphicFrameLocks noGrp="1"/>
          </p:cNvGraphicFramePr>
          <p:nvPr/>
        </p:nvGraphicFramePr>
        <p:xfrm>
          <a:off x="912967" y="5137505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900180695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76972037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40170992"/>
                    </a:ext>
                  </a:extLst>
                </a:gridCol>
              </a:tblGrid>
              <a:tr h="2330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243-187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Chips &amp; Science Act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64-33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9521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B97282-2262-C206-EF75-C1C8EE932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83199"/>
              </p:ext>
            </p:extLst>
          </p:nvPr>
        </p:nvGraphicFramePr>
        <p:xfrm>
          <a:off x="910830" y="5844988"/>
          <a:ext cx="103632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900180695"/>
                    </a:ext>
                  </a:extLst>
                </a:gridCol>
                <a:gridCol w="6248401">
                  <a:extLst>
                    <a:ext uri="{9D8B030D-6E8A-4147-A177-3AD203B41FA5}">
                      <a16:colId xmlns:a16="http://schemas.microsoft.com/office/drawing/2014/main" val="76972037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40170992"/>
                    </a:ext>
                  </a:extLst>
                </a:gridCol>
              </a:tblGrid>
              <a:tr h="2330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258-169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FREEDOM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Respect for Marriage Act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61-36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9521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25C72DB-C609-7F20-D57A-642BFA017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F34CD6-4F38-4CCA-93CF-34024113D4F7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118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CONGRESS HAS A LOT TO DO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DE74E5-CA20-4BC9-8EC5-7C57BBA6E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4126194"/>
            <a:ext cx="4953000" cy="2490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74150-C688-805B-F92C-142BCC5BB4B3}"/>
              </a:ext>
            </a:extLst>
          </p:cNvPr>
          <p:cNvSpPr txBox="1"/>
          <p:nvPr/>
        </p:nvSpPr>
        <p:spPr>
          <a:xfrm>
            <a:off x="484261" y="36531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(Often) Agree 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4F6D1-3FBA-638F-84FB-FC8E0DF940A3}"/>
              </a:ext>
            </a:extLst>
          </p:cNvPr>
          <p:cNvSpPr txBox="1"/>
          <p:nvPr/>
        </p:nvSpPr>
        <p:spPr>
          <a:xfrm>
            <a:off x="457199" y="51200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Must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25969-3F55-C3AA-A768-31E614E1BD6E}"/>
              </a:ext>
            </a:extLst>
          </p:cNvPr>
          <p:cNvSpPr txBox="1"/>
          <p:nvPr/>
        </p:nvSpPr>
        <p:spPr>
          <a:xfrm>
            <a:off x="6781800" y="548202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Want to Do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F2CC4-F598-5E25-5F48-C7D8B5AE0578}"/>
              </a:ext>
            </a:extLst>
          </p:cNvPr>
          <p:cNvSpPr txBox="1"/>
          <p:nvPr/>
        </p:nvSpPr>
        <p:spPr>
          <a:xfrm>
            <a:off x="6754741" y="3653135"/>
            <a:ext cx="506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Know They Should 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881B2F-2B5A-1EFF-8E70-D4EB435F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34207"/>
            <a:ext cx="4953000" cy="2542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9D1DD-8FE2-1B49-76CA-9072C03F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73670"/>
            <a:ext cx="4953000" cy="2484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EF29D-144B-E44D-A6DD-239AAD755639}"/>
              </a:ext>
            </a:extLst>
          </p:cNvPr>
          <p:cNvSpPr txBox="1"/>
          <p:nvPr/>
        </p:nvSpPr>
        <p:spPr>
          <a:xfrm>
            <a:off x="7030533" y="5875072"/>
            <a:ext cx="4634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Preparedness, Resilience &amp; Recovery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63DB97-8578-A4B1-C126-5CA3BA825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89" y="4160080"/>
            <a:ext cx="4883510" cy="2456426"/>
          </a:xfrm>
          <a:prstGeom prst="rect">
            <a:avLst/>
          </a:prstGeom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E74D83C-A12B-EFA7-8F9F-5352D05F0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1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2182505"/>
            <a:ext cx="111095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#7. 2024 Begins 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Election is (Always) Coming, Influencing 2023 Action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B16140-41CE-BE2E-FD5C-AB3D40CA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46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16CE25A-9C20-2553-62DB-7469F595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09" y="880585"/>
            <a:ext cx="8377381" cy="57022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8818DAF-225B-56A4-15F6-8713F02C6C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SENATE ELECTION STATES FAVOR GOP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676C44B-CC96-B945-3898-A1C5C63B8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588C87-F06B-E92A-A528-2117839320B1}"/>
              </a:ext>
            </a:extLst>
          </p:cNvPr>
          <p:cNvSpPr txBox="1"/>
          <p:nvPr/>
        </p:nvSpPr>
        <p:spPr>
          <a:xfrm>
            <a:off x="761999" y="618975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Brutal Battleground in ‘24 for Democrats</a:t>
            </a:r>
          </a:p>
        </p:txBody>
      </p:sp>
    </p:spTree>
    <p:extLst>
      <p:ext uri="{BB962C8B-B14F-4D97-AF65-F5344CB8AC3E}">
        <p14:creationId xmlns:p14="http://schemas.microsoft.com/office/powerpoint/2010/main" val="16749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4C9A82-5060-7CD6-887B-5EF0D1CBB2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HOUSE: TOO CLOSE TO CALL / TOO SOON TO TELL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5C6BA-963D-BC69-3EC7-E1A309C5EBC7}"/>
              </a:ext>
            </a:extLst>
          </p:cNvPr>
          <p:cNvSpPr txBox="1"/>
          <p:nvPr/>
        </p:nvSpPr>
        <p:spPr>
          <a:xfrm>
            <a:off x="270000" y="1345229"/>
            <a:ext cx="36488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6,675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total votes by which the GOP won the 2022 majority (5 closest races)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3A9B85-1C6E-BAB7-EE0B-31B72D37942F}"/>
              </a:ext>
            </a:extLst>
          </p:cNvPr>
          <p:cNvCxnSpPr>
            <a:cxnSpLocks/>
          </p:cNvCxnSpPr>
          <p:nvPr/>
        </p:nvCxnSpPr>
        <p:spPr>
          <a:xfrm>
            <a:off x="6095998" y="4035669"/>
            <a:ext cx="2" cy="269923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FA7A0C-F155-BB61-B5E7-57FA07BC1C0C}"/>
              </a:ext>
            </a:extLst>
          </p:cNvPr>
          <p:cNvCxnSpPr>
            <a:cxnSpLocks/>
          </p:cNvCxnSpPr>
          <p:nvPr/>
        </p:nvCxnSpPr>
        <p:spPr>
          <a:xfrm>
            <a:off x="143606" y="4035669"/>
            <a:ext cx="119047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89CF80E-7C8C-8EF2-1CB1-A4CE5D9E5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6C7DB2-1F26-084F-35CA-FA25B2F14B23}"/>
              </a:ext>
            </a:extLst>
          </p:cNvPr>
          <p:cNvSpPr txBox="1"/>
          <p:nvPr/>
        </p:nvSpPr>
        <p:spPr>
          <a:xfrm>
            <a:off x="8273197" y="1348757"/>
            <a:ext cx="39188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23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the 118</a:t>
            </a:r>
            <a:r>
              <a:rPr lang="en-US" sz="2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Congress representing seats their party lost in 2020 (18R, 5D)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8A8CE-B935-9C76-B057-D314FF94C781}"/>
              </a:ext>
            </a:extLst>
          </p:cNvPr>
          <p:cNvSpPr txBox="1"/>
          <p:nvPr/>
        </p:nvSpPr>
        <p:spPr>
          <a:xfrm>
            <a:off x="316527" y="4274924"/>
            <a:ext cx="51332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1952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time the House changed control in a Presidential election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38B5F-2BB9-5682-07EC-41CEB447A16F}"/>
              </a:ext>
            </a:extLst>
          </p:cNvPr>
          <p:cNvSpPr txBox="1"/>
          <p:nvPr/>
        </p:nvSpPr>
        <p:spPr>
          <a:xfrm>
            <a:off x="761999" y="618975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Numbers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B681FF-8B4B-175D-B080-F54FCD59F56D}"/>
              </a:ext>
            </a:extLst>
          </p:cNvPr>
          <p:cNvSpPr txBox="1"/>
          <p:nvPr/>
        </p:nvSpPr>
        <p:spPr>
          <a:xfrm>
            <a:off x="7316267" y="4274924"/>
            <a:ext cx="44104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1954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time the House changed control after only one Congress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6B1AB7-0AA0-BF0D-EC42-1645B76A3FA1}"/>
              </a:ext>
            </a:extLst>
          </p:cNvPr>
          <p:cNvSpPr txBox="1"/>
          <p:nvPr/>
        </p:nvSpPr>
        <p:spPr>
          <a:xfrm>
            <a:off x="4430818" y="1348757"/>
            <a:ext cx="33355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Democratic pick-ups needed to gain control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1874D7-1FF6-7D46-9FBB-950BBE8A4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866" y="3543772"/>
            <a:ext cx="1220269" cy="12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DEB822-740E-60B8-0F18-AB984DD016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CAMPAIGN: REMATCH?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37B9B8-97F0-EC9B-3644-5FA14EE602F9}"/>
              </a:ext>
            </a:extLst>
          </p:cNvPr>
          <p:cNvCxnSpPr/>
          <p:nvPr/>
        </p:nvCxnSpPr>
        <p:spPr>
          <a:xfrm>
            <a:off x="729874" y="2136118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C11771-7CBC-2D9D-2F78-52A268C6823F}"/>
              </a:ext>
            </a:extLst>
          </p:cNvPr>
          <p:cNvCxnSpPr/>
          <p:nvPr/>
        </p:nvCxnSpPr>
        <p:spPr>
          <a:xfrm>
            <a:off x="729874" y="3540164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EF3854-3130-BE93-7EEE-16251DC68BA2}"/>
              </a:ext>
            </a:extLst>
          </p:cNvPr>
          <p:cNvSpPr txBox="1"/>
          <p:nvPr/>
        </p:nvSpPr>
        <p:spPr>
          <a:xfrm>
            <a:off x="381000" y="117638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Presumptive nominee… if running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E3917-2C2F-F278-13C3-D53238FB397E}"/>
              </a:ext>
            </a:extLst>
          </p:cNvPr>
          <p:cNvSpPr txBox="1"/>
          <p:nvPr/>
        </p:nvSpPr>
        <p:spPr>
          <a:xfrm>
            <a:off x="381000" y="260730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 Alternatives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2DE86-2B2B-3CC2-5FBB-166E92D470EA}"/>
              </a:ext>
            </a:extLst>
          </p:cNvPr>
          <p:cNvSpPr txBox="1"/>
          <p:nvPr/>
        </p:nvSpPr>
        <p:spPr>
          <a:xfrm>
            <a:off x="381000" y="464816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05AEBD-A06B-6601-C96D-7A4E42EB5E78}"/>
              </a:ext>
            </a:extLst>
          </p:cNvPr>
          <p:cNvSpPr/>
          <p:nvPr/>
        </p:nvSpPr>
        <p:spPr>
          <a:xfrm>
            <a:off x="2252006" y="3963313"/>
            <a:ext cx="647096" cy="64709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487477-FD5C-B62E-995B-3E6AD811076A}"/>
              </a:ext>
            </a:extLst>
          </p:cNvPr>
          <p:cNvSpPr/>
          <p:nvPr/>
        </p:nvSpPr>
        <p:spPr>
          <a:xfrm>
            <a:off x="3102761" y="3963313"/>
            <a:ext cx="647096" cy="64709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A4A02B-BFCA-3C19-F669-AEF4EE8F9AD0}"/>
              </a:ext>
            </a:extLst>
          </p:cNvPr>
          <p:cNvSpPr/>
          <p:nvPr/>
        </p:nvSpPr>
        <p:spPr>
          <a:xfrm>
            <a:off x="3988549" y="3963313"/>
            <a:ext cx="647096" cy="64709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0B9D50-D64F-E846-A746-CEE984EBBD1D}"/>
              </a:ext>
            </a:extLst>
          </p:cNvPr>
          <p:cNvSpPr/>
          <p:nvPr/>
        </p:nvSpPr>
        <p:spPr>
          <a:xfrm>
            <a:off x="4529560" y="2375276"/>
            <a:ext cx="869414" cy="87799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DDA0A9-9332-AD0A-07E6-178B3EB93285}"/>
              </a:ext>
            </a:extLst>
          </p:cNvPr>
          <p:cNvSpPr/>
          <p:nvPr/>
        </p:nvSpPr>
        <p:spPr>
          <a:xfrm>
            <a:off x="2252006" y="5055057"/>
            <a:ext cx="647096" cy="64709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4D80B-68F4-ADE9-C4E1-6A2735A5C382}"/>
              </a:ext>
            </a:extLst>
          </p:cNvPr>
          <p:cNvSpPr/>
          <p:nvPr/>
        </p:nvSpPr>
        <p:spPr>
          <a:xfrm>
            <a:off x="3988549" y="5055057"/>
            <a:ext cx="647096" cy="64709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91A6D7-3444-670C-8310-5B451C82D024}"/>
              </a:ext>
            </a:extLst>
          </p:cNvPr>
          <p:cNvSpPr/>
          <p:nvPr/>
        </p:nvSpPr>
        <p:spPr>
          <a:xfrm>
            <a:off x="4876800" y="5055057"/>
            <a:ext cx="647096" cy="64709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2D7F9-3B44-B5C7-54E0-0AE4B9C6FC25}"/>
              </a:ext>
            </a:extLst>
          </p:cNvPr>
          <p:cNvSpPr/>
          <p:nvPr/>
        </p:nvSpPr>
        <p:spPr>
          <a:xfrm>
            <a:off x="2253796" y="2363113"/>
            <a:ext cx="869415" cy="86941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756C37-AC3F-1C9A-1139-1CF2C5879BA6}"/>
              </a:ext>
            </a:extLst>
          </p:cNvPr>
          <p:cNvSpPr/>
          <p:nvPr/>
        </p:nvSpPr>
        <p:spPr>
          <a:xfrm>
            <a:off x="3391678" y="2379104"/>
            <a:ext cx="869415" cy="869415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F39F5E-3D9D-54D0-2B49-E6FF70BDB302}"/>
              </a:ext>
            </a:extLst>
          </p:cNvPr>
          <p:cNvSpPr/>
          <p:nvPr/>
        </p:nvSpPr>
        <p:spPr>
          <a:xfrm>
            <a:off x="4877531" y="3966931"/>
            <a:ext cx="646366" cy="642566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F95070-8867-BFD2-9AAD-EAE310CE626F}"/>
              </a:ext>
            </a:extLst>
          </p:cNvPr>
          <p:cNvSpPr/>
          <p:nvPr/>
        </p:nvSpPr>
        <p:spPr>
          <a:xfrm>
            <a:off x="9736406" y="5011271"/>
            <a:ext cx="647096" cy="647096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4E8659-0049-7503-D293-19854CDD1389}"/>
              </a:ext>
            </a:extLst>
          </p:cNvPr>
          <p:cNvSpPr/>
          <p:nvPr/>
        </p:nvSpPr>
        <p:spPr>
          <a:xfrm>
            <a:off x="7042410" y="3987272"/>
            <a:ext cx="647096" cy="658797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0DD02B-A5B2-D98B-2A4B-02AB189F72C3}"/>
              </a:ext>
            </a:extLst>
          </p:cNvPr>
          <p:cNvSpPr/>
          <p:nvPr/>
        </p:nvSpPr>
        <p:spPr>
          <a:xfrm>
            <a:off x="9193934" y="3958968"/>
            <a:ext cx="647096" cy="687101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8742E0-7634-9ECD-7F16-9A76ABB45681}"/>
              </a:ext>
            </a:extLst>
          </p:cNvPr>
          <p:cNvSpPr/>
          <p:nvPr/>
        </p:nvSpPr>
        <p:spPr>
          <a:xfrm>
            <a:off x="8664859" y="5019249"/>
            <a:ext cx="647096" cy="647096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05D4F7-C5AA-327A-E3C0-8967BF936C96}"/>
              </a:ext>
            </a:extLst>
          </p:cNvPr>
          <p:cNvSpPr/>
          <p:nvPr/>
        </p:nvSpPr>
        <p:spPr>
          <a:xfrm>
            <a:off x="8420704" y="2218497"/>
            <a:ext cx="1143000" cy="115174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B864EE-7584-BBC4-6AEF-8EA89038A91D}"/>
              </a:ext>
            </a:extLst>
          </p:cNvPr>
          <p:cNvSpPr/>
          <p:nvPr/>
        </p:nvSpPr>
        <p:spPr>
          <a:xfrm>
            <a:off x="8118597" y="3963157"/>
            <a:ext cx="647095" cy="672282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0587AB-B48D-D07C-0B70-958F55CE4667}"/>
              </a:ext>
            </a:extLst>
          </p:cNvPr>
          <p:cNvSpPr txBox="1"/>
          <p:nvPr/>
        </p:nvSpPr>
        <p:spPr>
          <a:xfrm>
            <a:off x="2146614" y="3261529"/>
            <a:ext cx="110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Kamala Harris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E4E980-7523-8BB6-C255-43269C7A0D22}"/>
              </a:ext>
            </a:extLst>
          </p:cNvPr>
          <p:cNvSpPr txBox="1"/>
          <p:nvPr/>
        </p:nvSpPr>
        <p:spPr>
          <a:xfrm>
            <a:off x="3289614" y="3253270"/>
            <a:ext cx="110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Pete Buttigieg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DEDDCC-D354-9FDC-6A9E-A9E6CB6959E3}"/>
              </a:ext>
            </a:extLst>
          </p:cNvPr>
          <p:cNvSpPr txBox="1"/>
          <p:nvPr/>
        </p:nvSpPr>
        <p:spPr>
          <a:xfrm>
            <a:off x="4827223" y="4609496"/>
            <a:ext cx="74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Bernie Sanders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1B7389-F9B5-9BC1-A2D5-7498E2A7EB4A}"/>
              </a:ext>
            </a:extLst>
          </p:cNvPr>
          <p:cNvSpPr txBox="1"/>
          <p:nvPr/>
        </p:nvSpPr>
        <p:spPr>
          <a:xfrm>
            <a:off x="8420704" y="3339705"/>
            <a:ext cx="110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Ron DeSantis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FB2DCD-6C26-73BE-5DFE-0A12D3648E9A}"/>
              </a:ext>
            </a:extLst>
          </p:cNvPr>
          <p:cNvSpPr txBox="1"/>
          <p:nvPr/>
        </p:nvSpPr>
        <p:spPr>
          <a:xfrm>
            <a:off x="2192114" y="4632344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Amy Klobuchar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4ECD1D9-4B66-DA81-9B4D-89113F0148D6}"/>
              </a:ext>
            </a:extLst>
          </p:cNvPr>
          <p:cNvSpPr txBox="1"/>
          <p:nvPr/>
        </p:nvSpPr>
        <p:spPr>
          <a:xfrm>
            <a:off x="3047158" y="4636760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Gina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Raimondo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5F7D61-A599-131F-0A8C-BCEA6AE8BCD8}"/>
              </a:ext>
            </a:extLst>
          </p:cNvPr>
          <p:cNvSpPr txBox="1"/>
          <p:nvPr/>
        </p:nvSpPr>
        <p:spPr>
          <a:xfrm>
            <a:off x="3930676" y="4647718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Gavin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Newsom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869A16-E09D-950D-590F-F8B3078FCEBF}"/>
              </a:ext>
            </a:extLst>
          </p:cNvPr>
          <p:cNvSpPr txBox="1"/>
          <p:nvPr/>
        </p:nvSpPr>
        <p:spPr>
          <a:xfrm>
            <a:off x="4313306" y="3294755"/>
            <a:ext cx="1314174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Gretchen Whitmer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F61A2A-CCB4-B439-971F-49F38325E62F}"/>
              </a:ext>
            </a:extLst>
          </p:cNvPr>
          <p:cNvSpPr txBox="1"/>
          <p:nvPr/>
        </p:nvSpPr>
        <p:spPr>
          <a:xfrm>
            <a:off x="2192114" y="5749478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Phil Murphy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34AC16-F07C-97B5-8BC1-74F84CCF3DA8}"/>
              </a:ext>
            </a:extLst>
          </p:cNvPr>
          <p:cNvSpPr txBox="1"/>
          <p:nvPr/>
        </p:nvSpPr>
        <p:spPr>
          <a:xfrm>
            <a:off x="3038887" y="5748323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Cory Booker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7AEBD2-89E3-AD67-9693-6F381E8AB507}"/>
              </a:ext>
            </a:extLst>
          </p:cNvPr>
          <p:cNvSpPr txBox="1"/>
          <p:nvPr/>
        </p:nvSpPr>
        <p:spPr>
          <a:xfrm>
            <a:off x="3930676" y="5749478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Elizabeth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Warren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537E87-4F85-1964-F5AC-277518402BAB}"/>
              </a:ext>
            </a:extLst>
          </p:cNvPr>
          <p:cNvSpPr txBox="1"/>
          <p:nvPr/>
        </p:nvSpPr>
        <p:spPr>
          <a:xfrm>
            <a:off x="4814194" y="5749478"/>
            <a:ext cx="8016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Alexandria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Ocasio-Cortez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444936-186B-3F26-4870-F30A91627F96}"/>
              </a:ext>
            </a:extLst>
          </p:cNvPr>
          <p:cNvSpPr txBox="1"/>
          <p:nvPr/>
        </p:nvSpPr>
        <p:spPr>
          <a:xfrm>
            <a:off x="7535439" y="5650595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Chris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Sununu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3639BB-0939-5EED-CE10-453049C1CAF5}"/>
              </a:ext>
            </a:extLst>
          </p:cNvPr>
          <p:cNvSpPr txBox="1"/>
          <p:nvPr/>
        </p:nvSpPr>
        <p:spPr>
          <a:xfrm>
            <a:off x="8060723" y="4631981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Nikki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Haley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7056A6-484D-CC33-41A0-234335B14A77}"/>
              </a:ext>
            </a:extLst>
          </p:cNvPr>
          <p:cNvSpPr txBox="1"/>
          <p:nvPr/>
        </p:nvSpPr>
        <p:spPr>
          <a:xfrm>
            <a:off x="6984537" y="4647718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974043-FD7E-B329-E6B3-22CEBA28EC45}"/>
              </a:ext>
            </a:extLst>
          </p:cNvPr>
          <p:cNvSpPr txBox="1"/>
          <p:nvPr/>
        </p:nvSpPr>
        <p:spPr>
          <a:xfrm>
            <a:off x="9147555" y="4651575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Mike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Pence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0FF1F1D-15A8-117E-6A45-9655B06AE5BD}"/>
              </a:ext>
            </a:extLst>
          </p:cNvPr>
          <p:cNvSpPr txBox="1"/>
          <p:nvPr/>
        </p:nvSpPr>
        <p:spPr>
          <a:xfrm>
            <a:off x="8585806" y="5659428"/>
            <a:ext cx="80160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Kristi</a:t>
            </a:r>
          </a:p>
          <a:p>
            <a:pPr algn="ctr">
              <a:lnSpc>
                <a:spcPts val="1000"/>
              </a:lnSpc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Noem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E075E-34E6-1E6D-46CE-C1DC61C9716F}"/>
              </a:ext>
            </a:extLst>
          </p:cNvPr>
          <p:cNvSpPr txBox="1"/>
          <p:nvPr/>
        </p:nvSpPr>
        <p:spPr>
          <a:xfrm>
            <a:off x="9678533" y="5639192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Chris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Christie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8CCF9-32D8-081A-AA5A-18C6263D25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5402" y="5057483"/>
            <a:ext cx="658425" cy="658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DA601-DB2E-31EE-D1B8-5253974E6A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4426" y="785964"/>
            <a:ext cx="1963923" cy="1331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82CF6-5805-429C-6F22-15E52016F1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854" y="980809"/>
            <a:ext cx="2274699" cy="105507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6401B7-56BE-003E-F1F6-ACD7FA8CD7ED}"/>
              </a:ext>
            </a:extLst>
          </p:cNvPr>
          <p:cNvCxnSpPr>
            <a:cxnSpLocks/>
          </p:cNvCxnSpPr>
          <p:nvPr/>
        </p:nvCxnSpPr>
        <p:spPr>
          <a:xfrm>
            <a:off x="8545381" y="1536834"/>
            <a:ext cx="907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579C54-06D2-5728-D650-568D1238D2E5}"/>
              </a:ext>
            </a:extLst>
          </p:cNvPr>
          <p:cNvSpPr txBox="1"/>
          <p:nvPr/>
        </p:nvSpPr>
        <p:spPr>
          <a:xfrm>
            <a:off x="8015392" y="1369855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highlight>
                  <a:srgbClr val="FFFF00"/>
                </a:highlight>
                <a:latin typeface="Berlin Sans FB Demi" panose="020E0802020502020306" pitchFamily="34" charset="0"/>
              </a:rPr>
              <a:t>Not</a:t>
            </a:r>
            <a:r>
              <a:rPr lang="en-US" b="1" i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BCA96-764A-C50C-15C3-5FEFA50B12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4042" y="5019249"/>
            <a:ext cx="646366" cy="6313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845DC-A63B-97CF-D283-246C714E0694}"/>
              </a:ext>
            </a:extLst>
          </p:cNvPr>
          <p:cNvSpPr/>
          <p:nvPr/>
        </p:nvSpPr>
        <p:spPr>
          <a:xfrm>
            <a:off x="10269272" y="3958968"/>
            <a:ext cx="647096" cy="687101"/>
          </a:xfrm>
          <a:prstGeom prst="rect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621C4-DE49-7E97-EA70-6E43B7EFFD2A}"/>
              </a:ext>
            </a:extLst>
          </p:cNvPr>
          <p:cNvSpPr txBox="1"/>
          <p:nvPr/>
        </p:nvSpPr>
        <p:spPr>
          <a:xfrm>
            <a:off x="10211399" y="4640795"/>
            <a:ext cx="76284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Asa</a:t>
            </a:r>
          </a:p>
          <a:p>
            <a:pPr algn="ctr">
              <a:lnSpc>
                <a:spcPts val="1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Hutchison</a:t>
            </a:r>
          </a:p>
        </p:txBody>
      </p:sp>
    </p:spTree>
    <p:extLst>
      <p:ext uri="{BB962C8B-B14F-4D97-AF65-F5344CB8AC3E}">
        <p14:creationId xmlns:p14="http://schemas.microsoft.com/office/powerpoint/2010/main" val="30857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8" grpId="0"/>
      <p:bldP spid="49" grpId="0"/>
      <p:bldP spid="50" grpId="0"/>
      <p:bldP spid="51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8" grpId="0"/>
      <p:bldP spid="69" grpId="0"/>
      <p:bldP spid="71" grpId="0"/>
      <p:bldP spid="72" grpId="0"/>
      <p:bldP spid="3" grpId="0"/>
      <p:bldP spid="11" grpId="0"/>
      <p:bldP spid="2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5B63CE-69C4-4E7A-9E4C-0D13D904DA6F}"/>
              </a:ext>
            </a:extLst>
          </p:cNvPr>
          <p:cNvSpPr/>
          <p:nvPr/>
        </p:nvSpPr>
        <p:spPr>
          <a:xfrm>
            <a:off x="5105400" y="64770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8540E8F-4297-3FF0-B534-AC6EF3FD2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112" y="2028988"/>
            <a:ext cx="5461776" cy="2800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F9400A-E403-D59F-37ED-687DF27304F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FUTURE REPORTS: bruce@mc-dc.com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9E973E-DF18-18AF-3188-E9D90ADFC2BA}"/>
              </a:ext>
            </a:extLst>
          </p:cNvPr>
          <p:cNvSpPr/>
          <p:nvPr/>
        </p:nvSpPr>
        <p:spPr>
          <a:xfrm>
            <a:off x="2869960" y="1623701"/>
            <a:ext cx="6452075" cy="3606325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1905506"/>
            <a:ext cx="111095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#1. Where We Start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Midterm Elections: 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&amp; Implications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4387656-C160-1B90-FC5A-557D2498C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83186-5FA3-1FD2-0AB5-E9B0D269BB2C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HISTORICALLY, VOTERS SEEK POLITICAL STABILITY AMID DISRUPTION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5CC7F-8AE6-00F3-0508-5A1D16D31DB7}"/>
              </a:ext>
            </a:extLst>
          </p:cNvPr>
          <p:cNvSpPr txBox="1"/>
          <p:nvPr/>
        </p:nvSpPr>
        <p:spPr>
          <a:xfrm>
            <a:off x="0" y="2234991"/>
            <a:ext cx="1367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Early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1920s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49714-8A08-18F3-1A4F-0349C0AC65C0}"/>
              </a:ext>
            </a:extLst>
          </p:cNvPr>
          <p:cNvSpPr txBox="1"/>
          <p:nvPr/>
        </p:nvSpPr>
        <p:spPr>
          <a:xfrm>
            <a:off x="0" y="4916807"/>
            <a:ext cx="1367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Late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1960s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EAA1524-A935-E40F-157A-5AA349B9A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01" y="1761067"/>
            <a:ext cx="1342058" cy="17226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8D7F0E-B53D-A319-A5A4-382E90100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28" y="1750470"/>
            <a:ext cx="1280287" cy="17384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1EE957C-FE7C-D5AB-2AEC-A586400CE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85" y="1751914"/>
            <a:ext cx="1278401" cy="17286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A4DBD3-9BB1-B926-A1FD-350AEB724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311" y="1748059"/>
            <a:ext cx="1278401" cy="1728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7DA212-031D-7A1A-F775-0326A743D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637" y="1755037"/>
            <a:ext cx="1310631" cy="17286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80639E3-462F-4F23-67E9-26BBFF13D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266" y="1764622"/>
            <a:ext cx="3062439" cy="17226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78BC2AC-CD48-EE27-C87D-4BC3CFD42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28" y="4461870"/>
            <a:ext cx="1278401" cy="17384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42C7E8B-0AE3-6CE4-A3ED-6F749F7B5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86" y="4460905"/>
            <a:ext cx="1278401" cy="17394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E375F2-1DD2-40E3-C82F-09A8543819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314" y="4463777"/>
            <a:ext cx="1278400" cy="1736578"/>
          </a:xfrm>
          <a:prstGeom prst="rect">
            <a:avLst/>
          </a:prstGeom>
        </p:spPr>
      </p:pic>
      <p:graphicFrame>
        <p:nvGraphicFramePr>
          <p:cNvPr id="61" name="Table 61">
            <a:extLst>
              <a:ext uri="{FF2B5EF4-FFF2-40B4-BE49-F238E27FC236}">
                <a16:creationId xmlns:a16="http://schemas.microsoft.com/office/drawing/2014/main" id="{966B40DF-3974-E377-5538-C7AC7FC5A91C}"/>
              </a:ext>
            </a:extLst>
          </p:cNvPr>
          <p:cNvGraphicFramePr>
            <a:graphicFrameLocks noGrp="1"/>
          </p:cNvGraphicFramePr>
          <p:nvPr/>
        </p:nvGraphicFramePr>
        <p:xfrm>
          <a:off x="1367328" y="804469"/>
          <a:ext cx="10824671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051">
                  <a:extLst>
                    <a:ext uri="{9D8B030D-6E8A-4147-A177-3AD203B41FA5}">
                      <a16:colId xmlns:a16="http://schemas.microsoft.com/office/drawing/2014/main" val="912776099"/>
                    </a:ext>
                  </a:extLst>
                </a:gridCol>
                <a:gridCol w="1435694">
                  <a:extLst>
                    <a:ext uri="{9D8B030D-6E8A-4147-A177-3AD203B41FA5}">
                      <a16:colId xmlns:a16="http://schemas.microsoft.com/office/drawing/2014/main" val="1300983450"/>
                    </a:ext>
                  </a:extLst>
                </a:gridCol>
                <a:gridCol w="1401510">
                  <a:extLst>
                    <a:ext uri="{9D8B030D-6E8A-4147-A177-3AD203B41FA5}">
                      <a16:colId xmlns:a16="http://schemas.microsoft.com/office/drawing/2014/main" val="662585882"/>
                    </a:ext>
                  </a:extLst>
                </a:gridCol>
                <a:gridCol w="1341690">
                  <a:extLst>
                    <a:ext uri="{9D8B030D-6E8A-4147-A177-3AD203B41FA5}">
                      <a16:colId xmlns:a16="http://schemas.microsoft.com/office/drawing/2014/main" val="1626059333"/>
                    </a:ext>
                  </a:extLst>
                </a:gridCol>
                <a:gridCol w="1410056">
                  <a:extLst>
                    <a:ext uri="{9D8B030D-6E8A-4147-A177-3AD203B41FA5}">
                      <a16:colId xmlns:a16="http://schemas.microsoft.com/office/drawing/2014/main" val="1304292122"/>
                    </a:ext>
                  </a:extLst>
                </a:gridCol>
                <a:gridCol w="3919670">
                  <a:extLst>
                    <a:ext uri="{9D8B030D-6E8A-4147-A177-3AD203B41FA5}">
                      <a16:colId xmlns:a16="http://schemas.microsoft.com/office/drawing/2014/main" val="2294238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Health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Crime &amp; Racial Violence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Domestic Political Violence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Fears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Voters Seek </a:t>
                      </a:r>
                    </a:p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Less Chaos</a:t>
                      </a:r>
                    </a:p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More Stability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852079"/>
                  </a:ext>
                </a:extLst>
              </a:tr>
            </a:tbl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7B0694A4-21DC-289C-740A-55D6503BB1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641" y="4460905"/>
            <a:ext cx="1320265" cy="17394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1C6B685-0DE5-26FE-DEA0-E352C8CC5F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56" y="4463527"/>
            <a:ext cx="1348403" cy="173848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AED94CA-0CC1-56ED-62FB-163E296AA7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8266" y="4446948"/>
            <a:ext cx="3147267" cy="1770338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353937-DFB3-665D-1659-84985ACE737E}"/>
              </a:ext>
            </a:extLst>
          </p:cNvPr>
          <p:cNvCxnSpPr>
            <a:cxnSpLocks/>
          </p:cNvCxnSpPr>
          <p:nvPr/>
        </p:nvCxnSpPr>
        <p:spPr>
          <a:xfrm>
            <a:off x="117908" y="3956702"/>
            <a:ext cx="117675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335D9AEF-15F4-FB7D-E764-79C7EB1F1795}"/>
              </a:ext>
            </a:extLst>
          </p:cNvPr>
          <p:cNvSpPr/>
          <p:nvPr/>
        </p:nvSpPr>
        <p:spPr>
          <a:xfrm>
            <a:off x="8273968" y="4686830"/>
            <a:ext cx="567290" cy="1287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95BFF04F-19B4-56AB-27BB-9EC4F6AE34CD}"/>
              </a:ext>
            </a:extLst>
          </p:cNvPr>
          <p:cNvSpPr/>
          <p:nvPr/>
        </p:nvSpPr>
        <p:spPr>
          <a:xfrm>
            <a:off x="8273968" y="1975563"/>
            <a:ext cx="567290" cy="1287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0032BB-77DA-A0D3-948A-8E814504CF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F4A2C3-C657-4AB8-921B-B1AF489AC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59" y="1253271"/>
            <a:ext cx="3767988" cy="2288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638C-8678-408A-A7C2-49CC7DB56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/>
          <a:stretch/>
        </p:blipFill>
        <p:spPr>
          <a:xfrm>
            <a:off x="4406758" y="1253271"/>
            <a:ext cx="3378479" cy="2288354"/>
          </a:xfrm>
          <a:prstGeom prst="rect">
            <a:avLst/>
          </a:prstGeom>
        </p:spPr>
      </p:pic>
      <p:pic>
        <p:nvPicPr>
          <p:cNvPr id="6" name="Picture 5" descr="A large crowd of people in front of a building with flags&#10;&#10;Description automatically generated with medium confidence">
            <a:extLst>
              <a:ext uri="{FF2B5EF4-FFF2-40B4-BE49-F238E27FC236}">
                <a16:creationId xmlns:a16="http://schemas.microsoft.com/office/drawing/2014/main" id="{2171B264-4FEB-445A-8664-900CA029A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948" y="1253271"/>
            <a:ext cx="3780596" cy="22883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23ED3D-78E1-4365-88A7-BD7B49ACD8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2022, VOTERS WERE VERY DISRUPTED / STRESSED OUT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ED87D-4357-4536-A9FE-113CE27FCA22}"/>
              </a:ext>
            </a:extLst>
          </p:cNvPr>
          <p:cNvSpPr txBox="1"/>
          <p:nvPr/>
        </p:nvSpPr>
        <p:spPr>
          <a:xfrm>
            <a:off x="174418" y="728441"/>
            <a:ext cx="39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FAILED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4101A-5D61-4A6B-A68B-B5A249EDFEF4}"/>
              </a:ext>
            </a:extLst>
          </p:cNvPr>
          <p:cNvSpPr txBox="1"/>
          <p:nvPr/>
        </p:nvSpPr>
        <p:spPr>
          <a:xfrm>
            <a:off x="4280033" y="728440"/>
            <a:ext cx="366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 FAILED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A09A5-37B7-4FB7-A7E5-774F74D9BF5E}"/>
              </a:ext>
            </a:extLst>
          </p:cNvPr>
          <p:cNvSpPr txBox="1"/>
          <p:nvPr/>
        </p:nvSpPr>
        <p:spPr>
          <a:xfrm>
            <a:off x="8122866" y="722115"/>
            <a:ext cx="366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FAILED</a:t>
            </a:r>
          </a:p>
        </p:txBody>
      </p:sp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026E0F-B6D6-6748-3BE7-54345DAC6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57" y="4116757"/>
            <a:ext cx="3767987" cy="2288354"/>
          </a:xfrm>
          <a:prstGeom prst="rect">
            <a:avLst/>
          </a:prstGeom>
        </p:spPr>
      </p:pic>
      <p:pic>
        <p:nvPicPr>
          <p:cNvPr id="23" name="Picture 2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DA6840E-0E75-A9D9-1176-540843E40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757" y="4120423"/>
            <a:ext cx="3378479" cy="2284688"/>
          </a:xfrm>
          <a:prstGeom prst="rect">
            <a:avLst/>
          </a:prstGeom>
        </p:spPr>
      </p:pic>
      <p:pic>
        <p:nvPicPr>
          <p:cNvPr id="25" name="Picture 2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DB72ADC-C2DA-FF85-E8EE-4C5C911FB7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947" y="4116757"/>
            <a:ext cx="3780595" cy="22846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206788-B3EE-F2C3-0219-8548861C4D81}"/>
              </a:ext>
            </a:extLst>
          </p:cNvPr>
          <p:cNvSpPr txBox="1"/>
          <p:nvPr/>
        </p:nvSpPr>
        <p:spPr>
          <a:xfrm>
            <a:off x="174418" y="3666674"/>
            <a:ext cx="39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ANXIETY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547263-7FFB-8B9A-24EE-54AE0C10D3B7}"/>
              </a:ext>
            </a:extLst>
          </p:cNvPr>
          <p:cNvSpPr txBox="1"/>
          <p:nvPr/>
        </p:nvSpPr>
        <p:spPr>
          <a:xfrm>
            <a:off x="4113964" y="3655092"/>
            <a:ext cx="39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ANXIETY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C70222-2625-06DC-29D5-FECCC676A079}"/>
              </a:ext>
            </a:extLst>
          </p:cNvPr>
          <p:cNvSpPr txBox="1"/>
          <p:nvPr/>
        </p:nvSpPr>
        <p:spPr>
          <a:xfrm>
            <a:off x="8039371" y="3655091"/>
            <a:ext cx="39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GEOPOLITICAL ANXIETY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C4425F7-B8EC-58A7-B211-84F303C5B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462765-1D78-2FF7-1E0E-CD4FC0EC0598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VOTERS STUCK WITH LEADERS THEY KNEW…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“FLIGHT TO SAFETY”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6D5FB-AAAD-74C5-27CE-35183533FD8E}"/>
              </a:ext>
            </a:extLst>
          </p:cNvPr>
          <p:cNvSpPr txBox="1"/>
          <p:nvPr/>
        </p:nvSpPr>
        <p:spPr>
          <a:xfrm>
            <a:off x="286325" y="936702"/>
            <a:ext cx="11619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Seeking Stability at a Time of Heightened Anxiety</a:t>
            </a:r>
            <a:endParaRPr lang="en-US" sz="2800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A5BB9A2-C5B5-9939-8357-BE58D7A7A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24586"/>
              </p:ext>
            </p:extLst>
          </p:nvPr>
        </p:nvGraphicFramePr>
        <p:xfrm>
          <a:off x="989413" y="2873207"/>
          <a:ext cx="2898923" cy="195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923">
                  <a:extLst>
                    <a:ext uri="{9D8B030D-6E8A-4147-A177-3AD203B41FA5}">
                      <a16:colId xmlns:a16="http://schemas.microsoft.com/office/drawing/2014/main" val="4229402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SENATORS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6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7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0773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D8F7680-E3EE-CB48-3C85-007C459E9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67897"/>
              </p:ext>
            </p:extLst>
          </p:nvPr>
        </p:nvGraphicFramePr>
        <p:xfrm>
          <a:off x="4646537" y="2873207"/>
          <a:ext cx="2898923" cy="195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923">
                  <a:extLst>
                    <a:ext uri="{9D8B030D-6E8A-4147-A177-3AD203B41FA5}">
                      <a16:colId xmlns:a16="http://schemas.microsoft.com/office/drawing/2014/main" val="4229402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GOVERNORS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6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7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27/28 (NV)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07735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2BC790A-46B7-9A5D-DBF1-C2F15C486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742887"/>
              </p:ext>
            </p:extLst>
          </p:nvPr>
        </p:nvGraphicFramePr>
        <p:xfrm>
          <a:off x="8303661" y="2873207"/>
          <a:ext cx="2898923" cy="195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923">
                  <a:extLst>
                    <a:ext uri="{9D8B030D-6E8A-4147-A177-3AD203B41FA5}">
                      <a16:colId xmlns:a16="http://schemas.microsoft.com/office/drawing/2014/main" val="4229402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6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97.5%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7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356/365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07735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26BD641-4B5C-BAFE-46A8-466EEA776893}"/>
              </a:ext>
            </a:extLst>
          </p:cNvPr>
          <p:cNvSpPr txBox="1"/>
          <p:nvPr/>
        </p:nvSpPr>
        <p:spPr>
          <a:xfrm>
            <a:off x="3010965" y="2161133"/>
            <a:ext cx="617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Incumbent Reelection Rates, 2022</a:t>
            </a: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89A90E9-2152-5BB8-0B90-8169D507C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5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6F883D4-A9E5-AFD1-52BD-1D08259D7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779656"/>
              </p:ext>
            </p:extLst>
          </p:nvPr>
        </p:nvGraphicFramePr>
        <p:xfrm>
          <a:off x="822035" y="1001375"/>
          <a:ext cx="10547927" cy="585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C1A9F8D-1695-4E32-D106-CE03264BBC21}"/>
              </a:ext>
            </a:extLst>
          </p:cNvPr>
          <p:cNvSpPr/>
          <p:nvPr/>
        </p:nvSpPr>
        <p:spPr>
          <a:xfrm>
            <a:off x="9559636" y="1824180"/>
            <a:ext cx="304800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9F478-6072-F3F3-7B00-298AE5815F17}"/>
              </a:ext>
            </a:extLst>
          </p:cNvPr>
          <p:cNvSpPr/>
          <p:nvPr/>
        </p:nvSpPr>
        <p:spPr>
          <a:xfrm>
            <a:off x="10340106" y="2123785"/>
            <a:ext cx="304800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VT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71BF00-35EC-4B0F-84F9-D9A38BCDC066}"/>
              </a:ext>
            </a:extLst>
          </p:cNvPr>
          <p:cNvSpPr/>
          <p:nvPr/>
        </p:nvSpPr>
        <p:spPr>
          <a:xfrm>
            <a:off x="10067636" y="2937158"/>
            <a:ext cx="378689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MD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8B395-B1D2-B901-DE47-9BC93DB2737A}"/>
              </a:ext>
            </a:extLst>
          </p:cNvPr>
          <p:cNvSpPr/>
          <p:nvPr/>
        </p:nvSpPr>
        <p:spPr>
          <a:xfrm>
            <a:off x="9559636" y="3165763"/>
            <a:ext cx="360218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F4F8F6-E852-4F04-6153-91137743B15D}"/>
              </a:ext>
            </a:extLst>
          </p:cNvPr>
          <p:cNvSpPr txBox="1">
            <a:spLocks/>
          </p:cNvSpPr>
          <p:nvPr/>
        </p:nvSpPr>
        <p:spPr>
          <a:xfrm>
            <a:off x="0" y="-19048"/>
            <a:ext cx="12191999" cy="48577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STATES WENT RED, BLUE STATES WENT BLUE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E81E8-5900-2277-BA3E-BF169C1E7892}"/>
              </a:ext>
            </a:extLst>
          </p:cNvPr>
          <p:cNvSpPr/>
          <p:nvPr/>
        </p:nvSpPr>
        <p:spPr>
          <a:xfrm>
            <a:off x="8852787" y="3365496"/>
            <a:ext cx="371729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NY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0717DD-53B5-6F75-EE31-BEACE2AF1663}"/>
              </a:ext>
            </a:extLst>
          </p:cNvPr>
          <p:cNvSpPr/>
          <p:nvPr/>
        </p:nvSpPr>
        <p:spPr>
          <a:xfrm>
            <a:off x="8595615" y="3306622"/>
            <a:ext cx="332477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CT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62E9D2-0D8E-2A82-7998-9704E5A6A5B7}"/>
              </a:ext>
            </a:extLst>
          </p:cNvPr>
          <p:cNvSpPr/>
          <p:nvPr/>
        </p:nvSpPr>
        <p:spPr>
          <a:xfrm>
            <a:off x="8345052" y="3281217"/>
            <a:ext cx="380968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99150-02DB-188A-E27D-F3F9056F4185}"/>
              </a:ext>
            </a:extLst>
          </p:cNvPr>
          <p:cNvSpPr/>
          <p:nvPr/>
        </p:nvSpPr>
        <p:spPr>
          <a:xfrm>
            <a:off x="8009092" y="3308971"/>
            <a:ext cx="332477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IL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73A802-DA5A-177B-6004-0046417AAF24}"/>
              </a:ext>
            </a:extLst>
          </p:cNvPr>
          <p:cNvSpPr/>
          <p:nvPr/>
        </p:nvSpPr>
        <p:spPr>
          <a:xfrm>
            <a:off x="7952516" y="3485196"/>
            <a:ext cx="325550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OR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F52620-9F5E-9E70-DC19-C1394F548D13}"/>
              </a:ext>
            </a:extLst>
          </p:cNvPr>
          <p:cNvSpPr/>
          <p:nvPr/>
        </p:nvSpPr>
        <p:spPr>
          <a:xfrm>
            <a:off x="7714731" y="3363655"/>
            <a:ext cx="332477" cy="26421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F7BF58-F83F-2F26-7BA9-F7907598558E}"/>
              </a:ext>
            </a:extLst>
          </p:cNvPr>
          <p:cNvSpPr/>
          <p:nvPr/>
        </p:nvSpPr>
        <p:spPr>
          <a:xfrm>
            <a:off x="6961919" y="3480951"/>
            <a:ext cx="334817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NH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E8E71C-085C-FF39-959F-62A0501701B8}"/>
              </a:ext>
            </a:extLst>
          </p:cNvPr>
          <p:cNvCxnSpPr/>
          <p:nvPr/>
        </p:nvCxnSpPr>
        <p:spPr>
          <a:xfrm>
            <a:off x="1207645" y="4050136"/>
            <a:ext cx="10280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DF8FB8-ACD5-4D03-DBE7-AF3162D05966}"/>
              </a:ext>
            </a:extLst>
          </p:cNvPr>
          <p:cNvCxnSpPr>
            <a:cxnSpLocks/>
          </p:cNvCxnSpPr>
          <p:nvPr/>
        </p:nvCxnSpPr>
        <p:spPr>
          <a:xfrm>
            <a:off x="6232225" y="1302327"/>
            <a:ext cx="0" cy="55556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D87263C-8277-C953-3F90-89E065A03A26}"/>
              </a:ext>
            </a:extLst>
          </p:cNvPr>
          <p:cNvSpPr/>
          <p:nvPr/>
        </p:nvSpPr>
        <p:spPr>
          <a:xfrm>
            <a:off x="6138713" y="3668561"/>
            <a:ext cx="347531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AZ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5AC69C-0736-E88D-017E-E0099C041D10}"/>
              </a:ext>
            </a:extLst>
          </p:cNvPr>
          <p:cNvSpPr/>
          <p:nvPr/>
        </p:nvSpPr>
        <p:spPr>
          <a:xfrm>
            <a:off x="6274395" y="3761509"/>
            <a:ext cx="347531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1CF52811-9F53-E390-409B-2DD6D6D28B74}"/>
              </a:ext>
            </a:extLst>
          </p:cNvPr>
          <p:cNvSpPr/>
          <p:nvPr/>
        </p:nvSpPr>
        <p:spPr>
          <a:xfrm>
            <a:off x="510300" y="450270"/>
            <a:ext cx="11369962" cy="662712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37000">
                <a:srgbClr val="F9A097"/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0000FF"/>
              </a:gs>
            </a:gsLst>
            <a:lin ang="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TRUMP			2020 Presidential Margin			BIDEN</a:t>
            </a:r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id="{A732E29C-8520-B9F3-FBAB-373DDE1F4DA4}"/>
              </a:ext>
            </a:extLst>
          </p:cNvPr>
          <p:cNvSpPr/>
          <p:nvPr/>
        </p:nvSpPr>
        <p:spPr>
          <a:xfrm>
            <a:off x="36933" y="858982"/>
            <a:ext cx="731992" cy="5934359"/>
          </a:xfrm>
          <a:prstGeom prst="upDownArrow">
            <a:avLst/>
          </a:prstGeom>
          <a:gradFill flip="none" rotWithShape="1">
            <a:gsLst>
              <a:gs pos="0">
                <a:srgbClr val="FF0000"/>
              </a:gs>
              <a:gs pos="37000">
                <a:srgbClr val="F9A097"/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0000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94AE68-36B7-1C8A-AEA6-7C09CF7BA19C}"/>
              </a:ext>
            </a:extLst>
          </p:cNvPr>
          <p:cNvSpPr txBox="1"/>
          <p:nvPr/>
        </p:nvSpPr>
        <p:spPr>
          <a:xfrm rot="-5400000">
            <a:off x="-2582670" y="3673825"/>
            <a:ext cx="599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GOP	  2022 Senate Margin	DEM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3BBD25-E287-0327-B24B-1ADCDE22A1BD}"/>
              </a:ext>
            </a:extLst>
          </p:cNvPr>
          <p:cNvSpPr/>
          <p:nvPr/>
        </p:nvSpPr>
        <p:spPr>
          <a:xfrm>
            <a:off x="2025075" y="5324760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OK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0BC9B5-16E3-BD29-B439-8F81963F1011}"/>
              </a:ext>
            </a:extLst>
          </p:cNvPr>
          <p:cNvSpPr/>
          <p:nvPr/>
        </p:nvSpPr>
        <p:spPr>
          <a:xfrm>
            <a:off x="2910883" y="5856624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SD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66118DA-1340-2D16-7D74-90FD9C4BF8A1}"/>
              </a:ext>
            </a:extLst>
          </p:cNvPr>
          <p:cNvSpPr/>
          <p:nvPr/>
        </p:nvSpPr>
        <p:spPr>
          <a:xfrm>
            <a:off x="2746357" y="4590848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AE029C-6F87-62ED-FE44-8CAEAAE5022A}"/>
              </a:ext>
            </a:extLst>
          </p:cNvPr>
          <p:cNvSpPr/>
          <p:nvPr/>
        </p:nvSpPr>
        <p:spPr>
          <a:xfrm>
            <a:off x="3027213" y="5495050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F70FB2-7D82-756A-67C0-8E61E1EC9FC7}"/>
              </a:ext>
            </a:extLst>
          </p:cNvPr>
          <p:cNvSpPr/>
          <p:nvPr/>
        </p:nvSpPr>
        <p:spPr>
          <a:xfrm>
            <a:off x="3840295" y="5874313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CEA3D9-C47B-E876-CCC7-E396349EF197}"/>
              </a:ext>
            </a:extLst>
          </p:cNvPr>
          <p:cNvSpPr/>
          <p:nvPr/>
        </p:nvSpPr>
        <p:spPr>
          <a:xfrm>
            <a:off x="2299866" y="5220080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ID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C1D856-F51E-9C40-B351-B2E2C7DDD834}"/>
              </a:ext>
            </a:extLst>
          </p:cNvPr>
          <p:cNvSpPr/>
          <p:nvPr/>
        </p:nvSpPr>
        <p:spPr>
          <a:xfrm>
            <a:off x="4325523" y="5023811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KS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25F174-2D16-E25A-72D1-EFFADFF4C92D}"/>
              </a:ext>
            </a:extLst>
          </p:cNvPr>
          <p:cNvSpPr/>
          <p:nvPr/>
        </p:nvSpPr>
        <p:spPr>
          <a:xfrm>
            <a:off x="5811963" y="4077839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NC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63266FD-FED6-652D-2FBD-832D642E9670}"/>
              </a:ext>
            </a:extLst>
          </p:cNvPr>
          <p:cNvSpPr/>
          <p:nvPr/>
        </p:nvSpPr>
        <p:spPr>
          <a:xfrm>
            <a:off x="3564672" y="4557079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UT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28C5E34-759B-C44D-CF13-8DDA47813BAD}"/>
              </a:ext>
            </a:extLst>
          </p:cNvPr>
          <p:cNvSpPr/>
          <p:nvPr/>
        </p:nvSpPr>
        <p:spPr>
          <a:xfrm>
            <a:off x="4147446" y="4855818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4938FB-E524-4563-B6E8-638BE386614D}"/>
              </a:ext>
            </a:extLst>
          </p:cNvPr>
          <p:cNvSpPr/>
          <p:nvPr/>
        </p:nvSpPr>
        <p:spPr>
          <a:xfrm>
            <a:off x="4282194" y="4503482"/>
            <a:ext cx="348665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E897EB-5E07-FCCF-A1F5-178A2707C1B3}"/>
              </a:ext>
            </a:extLst>
          </p:cNvPr>
          <p:cNvSpPr/>
          <p:nvPr/>
        </p:nvSpPr>
        <p:spPr>
          <a:xfrm>
            <a:off x="4654852" y="5077675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SC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767861B-CC3B-0272-2857-8B58F6434C9E}"/>
              </a:ext>
            </a:extLst>
          </p:cNvPr>
          <p:cNvSpPr/>
          <p:nvPr/>
        </p:nvSpPr>
        <p:spPr>
          <a:xfrm>
            <a:off x="2910883" y="4970702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KY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27154D-9E85-6FA1-6ED5-9253D818A073}"/>
              </a:ext>
            </a:extLst>
          </p:cNvPr>
          <p:cNvSpPr/>
          <p:nvPr/>
        </p:nvSpPr>
        <p:spPr>
          <a:xfrm>
            <a:off x="2258307" y="5406345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ND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3EC086B-2FB5-D6E3-A411-855FD2DB825D}"/>
              </a:ext>
            </a:extLst>
          </p:cNvPr>
          <p:cNvSpPr/>
          <p:nvPr/>
        </p:nvSpPr>
        <p:spPr>
          <a:xfrm>
            <a:off x="5679764" y="4602007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FL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31B1532-AE57-3FC7-ECA8-722BF7768DE3}"/>
              </a:ext>
            </a:extLst>
          </p:cNvPr>
          <p:cNvSpPr/>
          <p:nvPr/>
        </p:nvSpPr>
        <p:spPr>
          <a:xfrm>
            <a:off x="5171364" y="4253332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OH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80FE99-0FE3-6F3A-CDC9-062FCF21D403}"/>
              </a:ext>
            </a:extLst>
          </p:cNvPr>
          <p:cNvSpPr/>
          <p:nvPr/>
        </p:nvSpPr>
        <p:spPr>
          <a:xfrm>
            <a:off x="5092681" y="4527830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1BEB21-902F-54BB-71C7-0FFE6877D82D}"/>
              </a:ext>
            </a:extLst>
          </p:cNvPr>
          <p:cNvSpPr/>
          <p:nvPr/>
        </p:nvSpPr>
        <p:spPr>
          <a:xfrm>
            <a:off x="6446380" y="4073230"/>
            <a:ext cx="329052" cy="230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WI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3F3B02-9A25-20D1-6F50-41BDFED0E1FB}"/>
              </a:ext>
            </a:extLst>
          </p:cNvPr>
          <p:cNvSpPr txBox="1"/>
          <p:nvPr/>
        </p:nvSpPr>
        <p:spPr>
          <a:xfrm>
            <a:off x="6288781" y="3912963"/>
            <a:ext cx="334817" cy="2308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NV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EA0B7C1-BE56-7243-0BF0-C68FB07D3360}"/>
              </a:ext>
            </a:extLst>
          </p:cNvPr>
          <p:cNvSpPr txBox="1"/>
          <p:nvPr/>
        </p:nvSpPr>
        <p:spPr>
          <a:xfrm>
            <a:off x="6153139" y="3661671"/>
            <a:ext cx="334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AZ</a:t>
            </a:r>
          </a:p>
        </p:txBody>
      </p:sp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2125E52D-3015-EF59-78D4-E2B57E94BDFF}"/>
              </a:ext>
            </a:extLst>
          </p:cNvPr>
          <p:cNvSpPr/>
          <p:nvPr/>
        </p:nvSpPr>
        <p:spPr>
          <a:xfrm>
            <a:off x="2161898" y="2726416"/>
            <a:ext cx="2773393" cy="1069666"/>
          </a:xfrm>
          <a:prstGeom prst="downArrow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Republicans won 17 of 17 Trump 2020 States</a:t>
            </a:r>
          </a:p>
        </p:txBody>
      </p:sp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1B897450-206F-65B9-BA90-E7624DE49049}"/>
              </a:ext>
            </a:extLst>
          </p:cNvPr>
          <p:cNvSpPr/>
          <p:nvPr/>
        </p:nvSpPr>
        <p:spPr>
          <a:xfrm>
            <a:off x="7191580" y="4222116"/>
            <a:ext cx="2773393" cy="1171327"/>
          </a:xfrm>
          <a:prstGeom prst="upArrow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Democrats won 15/16 Biden 2020 States </a:t>
            </a:r>
          </a:p>
          <a:p>
            <a:pPr algn="ctr"/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but WI)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A36C8-3A29-8920-BBCA-24213E3764FC}"/>
              </a:ext>
            </a:extLst>
          </p:cNvPr>
          <p:cNvSpPr/>
          <p:nvPr/>
        </p:nvSpPr>
        <p:spPr>
          <a:xfrm>
            <a:off x="6074069" y="3914835"/>
            <a:ext cx="337679" cy="23090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</a:t>
            </a: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C5A931B-D475-8354-7C5B-286109505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534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E1D61-660C-45E5-9D8C-DD7C24EB4F6E}"/>
              </a:ext>
            </a:extLst>
          </p:cNvPr>
          <p:cNvSpPr txBox="1"/>
          <p:nvPr/>
        </p:nvSpPr>
        <p:spPr>
          <a:xfrm>
            <a:off x="541233" y="1905506"/>
            <a:ext cx="111095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#2. Divided Government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of the Confrontational Congress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571597F-C194-AAE4-3FBE-29BADA7A9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35" y="6527421"/>
            <a:ext cx="1008330" cy="3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8E81-60DE-F212-473D-8FBACE8FE3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953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GOP REBELS ARE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ATTACKING THE ESTABLISHMENT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5BAA7-F9AC-46F9-32D9-11C8081B7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4" y="977526"/>
            <a:ext cx="2244436" cy="253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D50F6-4ABE-C9E8-3C2A-F5B1D759B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55" y="4158876"/>
            <a:ext cx="1925714" cy="253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62A2F-0C3F-D68E-244D-BEF221C1E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33" y="4158875"/>
            <a:ext cx="1919571" cy="2533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280EA4-6ED2-CC8E-2A81-B2D02B197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133" y="1010094"/>
            <a:ext cx="1919571" cy="2533834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1673050-4A1D-7F9F-C0C1-82DB3097A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50" y="6527421"/>
            <a:ext cx="1008330" cy="330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A987B-6EC9-6F75-9A02-FD0DD808909D}"/>
              </a:ext>
            </a:extLst>
          </p:cNvPr>
          <p:cNvSpPr txBox="1"/>
          <p:nvPr/>
        </p:nvSpPr>
        <p:spPr>
          <a:xfrm>
            <a:off x="874288" y="578895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1910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F38A2-AA3A-8A23-F77F-23886A47C455}"/>
              </a:ext>
            </a:extLst>
          </p:cNvPr>
          <p:cNvSpPr txBox="1"/>
          <p:nvPr/>
        </p:nvSpPr>
        <p:spPr>
          <a:xfrm>
            <a:off x="3799899" y="599910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1912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8AFD1-F3A2-2418-FE6C-159F453300A1}"/>
              </a:ext>
            </a:extLst>
          </p:cNvPr>
          <p:cNvSpPr txBox="1"/>
          <p:nvPr/>
        </p:nvSpPr>
        <p:spPr>
          <a:xfrm>
            <a:off x="10274284" y="603455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1976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116201-20C8-89EF-07FF-F32774555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5343" y="947975"/>
            <a:ext cx="1968072" cy="26580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257FD-5557-45DE-E3EA-273B7F5C9471}"/>
              </a:ext>
            </a:extLst>
          </p:cNvPr>
          <p:cNvSpPr txBox="1"/>
          <p:nvPr/>
        </p:nvSpPr>
        <p:spPr>
          <a:xfrm>
            <a:off x="756017" y="3762753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1994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ACE63D-6B30-E985-478A-DD5BABDCFDB7}"/>
              </a:ext>
            </a:extLst>
          </p:cNvPr>
          <p:cNvSpPr txBox="1"/>
          <p:nvPr/>
        </p:nvSpPr>
        <p:spPr>
          <a:xfrm>
            <a:off x="3799899" y="3762752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2010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2D16C-44D2-48AF-A1D0-14DE96F8F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292" y="919699"/>
            <a:ext cx="2231988" cy="27146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22401B-82CD-7A0E-9403-F42F2FEFB337}"/>
              </a:ext>
            </a:extLst>
          </p:cNvPr>
          <p:cNvSpPr txBox="1"/>
          <p:nvPr/>
        </p:nvSpPr>
        <p:spPr>
          <a:xfrm>
            <a:off x="7345612" y="3762753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2016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F99FCF-0931-FC2E-29C0-5B4C8CAB0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292" y="4158877"/>
            <a:ext cx="2402828" cy="25338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22325D-5A31-87EE-16A9-E5AF7B66A25A}"/>
              </a:ext>
            </a:extLst>
          </p:cNvPr>
          <p:cNvSpPr txBox="1"/>
          <p:nvPr/>
        </p:nvSpPr>
        <p:spPr>
          <a:xfrm>
            <a:off x="10274284" y="3776125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D40678-9E1B-FD6D-7D49-4E8814276F5D}"/>
              </a:ext>
            </a:extLst>
          </p:cNvPr>
          <p:cNvSpPr txBox="1"/>
          <p:nvPr/>
        </p:nvSpPr>
        <p:spPr>
          <a:xfrm>
            <a:off x="7345612" y="603454"/>
            <a:ext cx="1290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1923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9D9438-911B-37D7-BB88-5B6B27B90A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5341" y="4158876"/>
            <a:ext cx="1968073" cy="25338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A3992B-9686-02F7-ED33-32BF3CD4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383809-69AA-4979-4A74-D1CB2E91415E}"/>
              </a:ext>
            </a:extLst>
          </p:cNvPr>
          <p:cNvSpPr txBox="1"/>
          <p:nvPr/>
        </p:nvSpPr>
        <p:spPr>
          <a:xfrm>
            <a:off x="157018" y="110836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GOP “REBELS” ARE ATTACKING ESTABLISHMENT LEADERS</a:t>
            </a:r>
          </a:p>
        </p:txBody>
      </p:sp>
    </p:spTree>
    <p:extLst>
      <p:ext uri="{BB962C8B-B14F-4D97-AF65-F5344CB8AC3E}">
        <p14:creationId xmlns:p14="http://schemas.microsoft.com/office/powerpoint/2010/main" val="4005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7708</TotalTime>
  <Words>1219</Words>
  <Application>Microsoft Office PowerPoint</Application>
  <PresentationFormat>Widescreen</PresentationFormat>
  <Paragraphs>344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Amasis MT Pro Black</vt:lpstr>
      <vt:lpstr>Arial</vt:lpstr>
      <vt:lpstr>Arial Black</vt:lpstr>
      <vt:lpstr>Arial Narrow</vt:lpstr>
      <vt:lpstr>Avenir Book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Mehlman</dc:creator>
  <cp:lastModifiedBy>Bruce Mehlman</cp:lastModifiedBy>
  <cp:revision>240</cp:revision>
  <cp:lastPrinted>2022-12-14T17:57:25Z</cp:lastPrinted>
  <dcterms:created xsi:type="dcterms:W3CDTF">2022-11-09T13:32:21Z</dcterms:created>
  <dcterms:modified xsi:type="dcterms:W3CDTF">2023-04-20T17:41:09Z</dcterms:modified>
</cp:coreProperties>
</file>