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61" r:id="rId4"/>
  </p:sldIdLst>
  <p:sldSz cx="9144000" cy="6858000" type="screen4x3"/>
  <p:notesSz cx="6858000" cy="9144000"/>
  <p:embeddedFontLst>
    <p:embeddedFont>
      <p:font typeface="Arial Black" panose="020B0A04020102020204" pitchFamily="34" charset="0"/>
      <p:regular r:id="rId6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Helvetica Neue" panose="020B0604020202020204" charset="0"/>
      <p:regular r:id="rId12"/>
      <p:bold r:id="rId13"/>
      <p:italic r:id="rId14"/>
      <p:boldItalic r:id="rId15"/>
    </p:embeddedFont>
    <p:embeddedFont>
      <p:font typeface="Montserrat" panose="020B0604020202020204" charset="0"/>
      <p:regular r:id="rId16"/>
      <p:bold r:id="rId17"/>
      <p:italic r:id="rId18"/>
      <p:boldItalic r:id="rId19"/>
    </p:embeddedFont>
    <p:embeddedFont>
      <p:font typeface="Proxima Nova" panose="020B0604020202020204" charset="0"/>
      <p:regular r:id="rId20"/>
      <p:bold r:id="rId21"/>
      <p:italic r:id="rId22"/>
      <p:boldItalic r:id="rId23"/>
    </p:embeddedFont>
    <p:embeddedFont>
      <p:font typeface="Quattrocento Sans" panose="020B0604020202020204" charset="0"/>
      <p:regular r:id="rId24"/>
      <p:bold r:id="rId25"/>
      <p:italic r:id="rId26"/>
      <p:boldItalic r:id="rId27"/>
    </p:embeddedFont>
    <p:embeddedFont>
      <p:font typeface="Roboto" panose="020000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72">
          <p15:clr>
            <a:srgbClr val="A4A3A4"/>
          </p15:clr>
        </p15:guide>
        <p15:guide id="2" pos="5280" userDrawn="1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pos="480" userDrawn="1">
          <p15:clr>
            <a:srgbClr val="A4A3A4"/>
          </p15:clr>
        </p15:guide>
        <p15:guide id="5" pos="528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itAuJ4B2m/jfinGzLEjElVWEQP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8C8B"/>
    <a:srgbClr val="3E9084"/>
    <a:srgbClr val="359E8F"/>
    <a:srgbClr val="AEABAB"/>
    <a:srgbClr val="000000"/>
    <a:srgbClr val="757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303" autoAdjust="0"/>
  </p:normalViewPr>
  <p:slideViewPr>
    <p:cSldViewPr snapToGrid="0">
      <p:cViewPr varScale="1">
        <p:scale>
          <a:sx n="110" d="100"/>
          <a:sy n="110" d="100"/>
        </p:scale>
        <p:origin x="1038" y="102"/>
      </p:cViewPr>
      <p:guideLst>
        <p:guide orient="horz" pos="2472"/>
        <p:guide pos="5280"/>
        <p:guide orient="horz" pos="3792"/>
        <p:guide pos="480"/>
        <p:guide pos="5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font" Target="fonts/font21.fntdata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34" Type="http://customschemas.google.com/relationships/presentationmetadata" Target="meta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font" Target="fonts/font2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29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font" Target="fonts/font19.fntdata"/><Relationship Id="rId37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font" Target="fonts/font18.fntdata"/><Relationship Id="rId28" Type="http://schemas.openxmlformats.org/officeDocument/2006/relationships/font" Target="fonts/font23.fntdata"/><Relationship Id="rId36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31" Type="http://schemas.openxmlformats.org/officeDocument/2006/relationships/font" Target="fonts/font26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27" Type="http://schemas.openxmlformats.org/officeDocument/2006/relationships/font" Target="fonts/font22.fntdata"/><Relationship Id="rId30" Type="http://schemas.openxmlformats.org/officeDocument/2006/relationships/font" Target="fonts/font25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Sources: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xima Nova"/>
              <a:buNone/>
            </a:pPr>
            <a:r>
              <a:rPr lang="en-US" b="0" i="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“Senate GOP unveils its $928 billion infrastructure counteroffer to Biden — here’s what’s in it,” </a:t>
            </a:r>
            <a:r>
              <a:rPr lang="en-US" b="0" i="1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CNBC</a:t>
            </a:r>
            <a:r>
              <a:rPr lang="en-US" b="0" i="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, accessed June 2, 2021, </a:t>
            </a:r>
            <a:r>
              <a:rPr lang="en-US" dirty="0"/>
              <a:t>https://www.cnbc.com/2021/05/27/biden-infrastructure-plan-capito-discusses-republican-counteroffer.html.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Jordan Smith, “GOP Infrastructure Plan Offers $65B for Broadband Expansion,” </a:t>
            </a:r>
            <a:r>
              <a:rPr lang="en-US" i="1" dirty="0" err="1"/>
              <a:t>Meritalk</a:t>
            </a:r>
            <a:r>
              <a:rPr lang="en-US" dirty="0"/>
              <a:t>, April 23, 2021, https://www.meritalk.com/articles/gop-infrastructure-plan-offers-65b-for-broadband-expansion/.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John </a:t>
            </a:r>
            <a:r>
              <a:rPr lang="en-US" dirty="0" err="1"/>
              <a:t>Eggerton</a:t>
            </a:r>
            <a:r>
              <a:rPr lang="en-US" dirty="0"/>
              <a:t>, “GOP Proposes $65 Billion Broadband Funding Counter Offer,” </a:t>
            </a:r>
            <a:r>
              <a:rPr lang="en-US" i="1" dirty="0"/>
              <a:t>Multichannel News</a:t>
            </a:r>
            <a:r>
              <a:rPr lang="en-US" dirty="0"/>
              <a:t>, accessed June 2, 2021, https://www.nexttv.com/news/gop-proposes-dollar65-billion-broadband-funding-counter-offer.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Phil Mattingly and Kate Sullivan, “White House drops price tag of infrastructure proposal in counteroffer to GOP lawmakers but wide divide remains,” </a:t>
            </a:r>
            <a:r>
              <a:rPr lang="en-US" i="1" dirty="0"/>
              <a:t>CNN</a:t>
            </a:r>
            <a:r>
              <a:rPr lang="en-US" dirty="0"/>
              <a:t>, May 22, 2021, https://www.cnn.com/2021/05/21/politics/white-house-infrastructure-counteroffer-1-7-trillion/index.html.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“HOW DOES THE REPUBLICAN INFRASTRUCTURE PLAN COMPARE TO PRESIDENT BIDEN'S PROPOSAL?” </a:t>
            </a:r>
            <a:r>
              <a:rPr lang="en-US" i="1" dirty="0"/>
              <a:t>PGPF</a:t>
            </a:r>
            <a:r>
              <a:rPr lang="en-US" dirty="0"/>
              <a:t>, May 12, 2021, https://www.pgpf.org/blog/2021/05/how-does-the-republican-infrastructure-plan-compare-to-president-bidens-proposal.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Christina </a:t>
            </a:r>
            <a:r>
              <a:rPr lang="en-US" dirty="0" err="1"/>
              <a:t>Wilkie</a:t>
            </a:r>
            <a:r>
              <a:rPr lang="en-US" dirty="0"/>
              <a:t>, “White House makes $1.7 trillion infrastructure counteroffer — but Republicans say sides now seem further apart,” </a:t>
            </a:r>
            <a:r>
              <a:rPr lang="en-US" i="1" dirty="0"/>
              <a:t>CNBC</a:t>
            </a:r>
            <a:r>
              <a:rPr lang="en-US" dirty="0"/>
              <a:t>, May 22, 2021, https://www.cnbc.com/2021/05/21/white-house-makes-1point7-trillion-infrastructure-counteroffer-to-gop-.html.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xima Nova"/>
              <a:buNone/>
            </a:pPr>
            <a:r>
              <a:rPr lang="en-US" b="0" i="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“Biden to resume infrastructure talks with key Republican Capito on Wednesday,” </a:t>
            </a:r>
            <a:r>
              <a:rPr lang="en-US" b="0" i="1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CNBC</a:t>
            </a:r>
            <a:r>
              <a:rPr lang="en-US" b="0" i="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, accessed June 2, 2021, </a:t>
            </a:r>
            <a:r>
              <a:rPr lang="en-US" dirty="0"/>
              <a:t>https://www.cnbc.com/2021/06/01/joe-biden-to-meet-with-shelley-moore-capito-to-discuss-infrastructure-plan.html.</a:t>
            </a:r>
            <a:endParaRPr dirty="0"/>
          </a:p>
        </p:txBody>
      </p:sp>
      <p:sp>
        <p:nvSpPr>
          <p:cNvPr id="62" name="Google Shape;6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Sources: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 err="1"/>
              <a:t>Pramuk</a:t>
            </a:r>
            <a:r>
              <a:rPr lang="en-US" dirty="0"/>
              <a:t>, Jacob, “</a:t>
            </a:r>
            <a:r>
              <a:rPr lang="en-US" b="0" i="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We have a deal,” Biden says after meeting with Senate infrastructure group,” </a:t>
            </a:r>
            <a:r>
              <a:rPr lang="en-US" b="0" i="1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CNBC</a:t>
            </a:r>
            <a:r>
              <a:rPr lang="en-US" b="0" i="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, June 24, 2021, </a:t>
            </a:r>
            <a:r>
              <a:rPr lang="en-US" sz="1200" dirty="0">
                <a:latin typeface="Quattrocento Sans"/>
                <a:ea typeface="Quattrocento Sans"/>
                <a:cs typeface="Quattrocento Sans"/>
                <a:sym typeface="Quattrocento Sans"/>
              </a:rPr>
              <a:t>https://</a:t>
            </a:r>
            <a:r>
              <a:rPr lang="en-US" sz="1200" dirty="0" err="1">
                <a:latin typeface="Quattrocento Sans"/>
                <a:ea typeface="Quattrocento Sans"/>
                <a:cs typeface="Quattrocento Sans"/>
                <a:sym typeface="Quattrocento Sans"/>
              </a:rPr>
              <a:t>www.cnbc.com</a:t>
            </a:r>
            <a:r>
              <a:rPr lang="en-US" sz="1200" dirty="0">
                <a:latin typeface="Quattrocento Sans"/>
                <a:ea typeface="Quattrocento Sans"/>
                <a:cs typeface="Quattrocento Sans"/>
                <a:sym typeface="Quattrocento Sans"/>
              </a:rPr>
              <a:t>/2021/06/24/infrastructure-deal-talks-biden-invites-bipartisan-senators-to-white-house.html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None/>
            </a:pPr>
            <a:r>
              <a:rPr lang="en-US" sz="1800" b="0" i="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Conde, Arturo, "Inside Biden’s $1.2 Trillion Bipartisan Infrastructure Deal," </a:t>
            </a:r>
            <a:r>
              <a:rPr lang="en-US" sz="1800" b="0" i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Smart Asset</a:t>
            </a:r>
            <a:r>
              <a:rPr lang="en-US" sz="1800" b="0" i="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June 21, 2021, </a:t>
            </a:r>
            <a:r>
              <a:rPr lang="en-US" sz="1200" dirty="0">
                <a:latin typeface="Quattrocento Sans"/>
                <a:ea typeface="Quattrocento Sans"/>
                <a:cs typeface="Quattrocento Sans"/>
                <a:sym typeface="Quattrocento Sans"/>
              </a:rPr>
              <a:t>https://</a:t>
            </a:r>
            <a:r>
              <a:rPr lang="en-US" sz="1200" dirty="0" err="1">
                <a:latin typeface="Quattrocento Sans"/>
                <a:ea typeface="Quattrocento Sans"/>
                <a:cs typeface="Quattrocento Sans"/>
                <a:sym typeface="Quattrocento Sans"/>
              </a:rPr>
              <a:t>smartasset.com</a:t>
            </a:r>
            <a:r>
              <a:rPr lang="en-US" sz="1200" dirty="0">
                <a:latin typeface="Quattrocento Sans"/>
                <a:ea typeface="Quattrocento Sans"/>
                <a:cs typeface="Quattrocento Sans"/>
                <a:sym typeface="Quattrocento Sans"/>
              </a:rPr>
              <a:t>/financial-advisor/</a:t>
            </a:r>
            <a:r>
              <a:rPr lang="en-US" sz="1200" dirty="0" err="1">
                <a:latin typeface="Quattrocento Sans"/>
                <a:ea typeface="Quattrocento Sans"/>
                <a:cs typeface="Quattrocento Sans"/>
                <a:sym typeface="Quattrocento Sans"/>
              </a:rPr>
              <a:t>biden</a:t>
            </a:r>
            <a:r>
              <a:rPr lang="en-US" sz="1200" dirty="0">
                <a:latin typeface="Quattrocento Sans"/>
                <a:ea typeface="Quattrocento Sans"/>
                <a:cs typeface="Quattrocento Sans"/>
                <a:sym typeface="Quattrocento Sans"/>
              </a:rPr>
              <a:t>-infrastructure-plan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900"/>
              <a:buFont typeface="Montserrat"/>
              <a:buNone/>
            </a:pPr>
            <a:r>
              <a:rPr lang="en-US" sz="900" b="0" i="0" dirty="0">
                <a:solidFill>
                  <a:srgbClr val="111111"/>
                </a:solidFill>
                <a:latin typeface="Montserrat"/>
                <a:ea typeface="Montserrat"/>
                <a:cs typeface="Montserrat"/>
                <a:sym typeface="Montserrat"/>
              </a:rPr>
              <a:t>Milligan, Susan, “Biden Sells ‘Human Infrastructure’ Plan Despite Imperiled Bipartisan Package,” </a:t>
            </a:r>
            <a:r>
              <a:rPr lang="en-US" sz="900" b="0" i="1" dirty="0">
                <a:solidFill>
                  <a:srgbClr val="111111"/>
                </a:solidFill>
                <a:latin typeface="Montserrat"/>
                <a:ea typeface="Montserrat"/>
                <a:cs typeface="Montserrat"/>
                <a:sym typeface="Montserrat"/>
              </a:rPr>
              <a:t>US News</a:t>
            </a:r>
            <a:r>
              <a:rPr lang="en-US" sz="900" b="0" i="0" dirty="0">
                <a:solidFill>
                  <a:srgbClr val="111111"/>
                </a:solidFill>
                <a:latin typeface="Montserrat"/>
                <a:ea typeface="Montserrat"/>
                <a:cs typeface="Montserrat"/>
                <a:sym typeface="Montserrat"/>
              </a:rPr>
              <a:t>, June 29, 2021, </a:t>
            </a:r>
            <a:r>
              <a:rPr lang="en-US" sz="1200" dirty="0">
                <a:latin typeface="Quattrocento Sans"/>
                <a:ea typeface="Quattrocento Sans"/>
                <a:cs typeface="Quattrocento Sans"/>
                <a:sym typeface="Quattrocento Sans"/>
              </a:rPr>
              <a:t>https://</a:t>
            </a:r>
            <a:r>
              <a:rPr lang="en-US" sz="1200" dirty="0" err="1">
                <a:latin typeface="Quattrocento Sans"/>
                <a:ea typeface="Quattrocento Sans"/>
                <a:cs typeface="Quattrocento Sans"/>
                <a:sym typeface="Quattrocento Sans"/>
              </a:rPr>
              <a:t>www.usnews.com</a:t>
            </a:r>
            <a:r>
              <a:rPr lang="en-US" sz="1200" dirty="0">
                <a:latin typeface="Quattrocento Sans"/>
                <a:ea typeface="Quattrocento Sans"/>
                <a:cs typeface="Quattrocento Sans"/>
                <a:sym typeface="Quattrocento Sans"/>
              </a:rPr>
              <a:t>/news/politics/articles/2021-06-29/biden-sells-human-infrastructure-plan-despite-imperiled-bipartisan-package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Fox, Lauren, “</a:t>
            </a:r>
            <a:r>
              <a:rPr lang="en-US" sz="900" b="0" i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Infrastructure timeline: What Congress will do next,” </a:t>
            </a:r>
            <a:r>
              <a:rPr lang="en-US" sz="900" b="0" i="1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CNN,</a:t>
            </a:r>
            <a:r>
              <a:rPr lang="en-US" sz="900" b="0" i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June 25, 2021, </a:t>
            </a:r>
            <a:r>
              <a:rPr lang="en-US" sz="1200" dirty="0">
                <a:latin typeface="Quattrocento Sans"/>
                <a:ea typeface="Quattrocento Sans"/>
                <a:cs typeface="Quattrocento Sans"/>
                <a:sym typeface="Quattrocento Sans"/>
              </a:rPr>
              <a:t>https://</a:t>
            </a:r>
            <a:r>
              <a:rPr lang="en-US" sz="1200" dirty="0" err="1">
                <a:latin typeface="Quattrocento Sans"/>
                <a:ea typeface="Quattrocento Sans"/>
                <a:cs typeface="Quattrocento Sans"/>
                <a:sym typeface="Quattrocento Sans"/>
              </a:rPr>
              <a:t>www.cnn.com</a:t>
            </a:r>
            <a:r>
              <a:rPr lang="en-US" sz="1200" dirty="0">
                <a:latin typeface="Quattrocento Sans"/>
                <a:ea typeface="Quattrocento Sans"/>
                <a:cs typeface="Quattrocento Sans"/>
                <a:sym typeface="Quattrocento Sans"/>
              </a:rPr>
              <a:t>/2021/06/25/politics/infrastructure-timeline-congress/</a:t>
            </a:r>
            <a:r>
              <a:rPr lang="en-US" sz="1200" dirty="0" err="1">
                <a:latin typeface="Quattrocento Sans"/>
                <a:ea typeface="Quattrocento Sans"/>
                <a:cs typeface="Quattrocento Sans"/>
                <a:sym typeface="Quattrocento Sans"/>
              </a:rPr>
              <a:t>index.html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900"/>
              <a:buFont typeface="Arial"/>
              <a:buNone/>
            </a:pPr>
            <a:r>
              <a:rPr lang="en-US" sz="900" b="0" dirty="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Garrison, Joey and King, Ledyard, “We have a deal': Biden reaches $1.2 trillion infrastructure compromise with bipartisan group of senators,”</a:t>
            </a:r>
            <a:r>
              <a:rPr lang="en-US" sz="900" b="0" i="1" dirty="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 USA Today, </a:t>
            </a:r>
            <a:r>
              <a:rPr lang="en-US" sz="900" b="0" i="0" dirty="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June 24, 2021, </a:t>
            </a:r>
            <a:r>
              <a:rPr lang="en-US" sz="1200" dirty="0">
                <a:latin typeface="Quattrocento Sans"/>
                <a:ea typeface="Quattrocento Sans"/>
                <a:cs typeface="Quattrocento Sans"/>
                <a:sym typeface="Quattrocento Sans"/>
              </a:rPr>
              <a:t>https://</a:t>
            </a:r>
            <a:r>
              <a:rPr lang="en-US" sz="1200" dirty="0" err="1">
                <a:latin typeface="Quattrocento Sans"/>
                <a:ea typeface="Quattrocento Sans"/>
                <a:cs typeface="Quattrocento Sans"/>
                <a:sym typeface="Quattrocento Sans"/>
              </a:rPr>
              <a:t>www.usatoday.com</a:t>
            </a:r>
            <a:r>
              <a:rPr lang="en-US" sz="1200" dirty="0">
                <a:latin typeface="Quattrocento Sans"/>
                <a:ea typeface="Quattrocento Sans"/>
                <a:cs typeface="Quattrocento Sans"/>
                <a:sym typeface="Quattrocento Sans"/>
              </a:rPr>
              <a:t>/story/news/politics/2021/06/24/biden-senators-agree-1-2-trillion-infrastructure-deal/5333841001/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dirty="0">
              <a:solidFill>
                <a:srgbClr val="27272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72A"/>
              </a:buClr>
              <a:buSzPts val="1800"/>
              <a:buFont typeface="Helvetica Neue"/>
              <a:buNone/>
            </a:pPr>
            <a:r>
              <a:rPr lang="en-US" sz="1800" b="0" i="0" dirty="0">
                <a:solidFill>
                  <a:srgbClr val="2727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Wasson, Eric, “Bipartisan House Group Backs Biden-Senate Infrastructure Deal,” </a:t>
            </a:r>
            <a:r>
              <a:rPr lang="en-US" sz="1800" b="0" i="1" dirty="0">
                <a:solidFill>
                  <a:srgbClr val="2727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Transport Topics</a:t>
            </a:r>
            <a:r>
              <a:rPr lang="en-US" sz="1800" b="0" i="0" dirty="0">
                <a:solidFill>
                  <a:srgbClr val="2727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July 6, 2021</a:t>
            </a:r>
            <a:r>
              <a:rPr lang="en-US" sz="1200" b="0" i="0" dirty="0">
                <a:solidFill>
                  <a:srgbClr val="27272A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00" dirty="0">
                <a:latin typeface="Quattrocento Sans"/>
                <a:ea typeface="Quattrocento Sans"/>
                <a:cs typeface="Quattrocento Sans"/>
                <a:sym typeface="Quattrocento Sans"/>
              </a:rPr>
              <a:t>https://</a:t>
            </a:r>
            <a:r>
              <a:rPr lang="en-US" sz="1200" dirty="0" err="1">
                <a:latin typeface="Quattrocento Sans"/>
                <a:ea typeface="Quattrocento Sans"/>
                <a:cs typeface="Quattrocento Sans"/>
                <a:sym typeface="Quattrocento Sans"/>
              </a:rPr>
              <a:t>www.ttnews.com</a:t>
            </a:r>
            <a:r>
              <a:rPr lang="en-US" sz="1200" dirty="0">
                <a:latin typeface="Quattrocento Sans"/>
                <a:ea typeface="Quattrocento Sans"/>
                <a:cs typeface="Quattrocento Sans"/>
                <a:sym typeface="Quattrocento Sans"/>
              </a:rPr>
              <a:t>/articles/bipartisan-house-group-backs-</a:t>
            </a:r>
            <a:r>
              <a:rPr lang="en-US" sz="1200" dirty="0" err="1">
                <a:latin typeface="Quattrocento Sans"/>
                <a:ea typeface="Quattrocento Sans"/>
                <a:cs typeface="Quattrocento Sans"/>
                <a:sym typeface="Quattrocento Sans"/>
              </a:rPr>
              <a:t>biden</a:t>
            </a:r>
            <a:r>
              <a:rPr lang="en-US" sz="1200" dirty="0">
                <a:latin typeface="Quattrocento Sans"/>
                <a:ea typeface="Quattrocento Sans"/>
                <a:cs typeface="Quattrocento Sans"/>
                <a:sym typeface="Quattrocento Sans"/>
              </a:rPr>
              <a:t>-senate-infrastructure-deal</a:t>
            </a:r>
            <a:br>
              <a:rPr lang="en-US" sz="1200" dirty="0">
                <a:latin typeface="Quattrocento Sans"/>
                <a:ea typeface="Quattrocento Sans"/>
                <a:cs typeface="Quattrocento Sans"/>
                <a:sym typeface="Quattrocento Sans"/>
              </a:rPr>
            </a:br>
            <a:br>
              <a:rPr lang="en-US" sz="1200" dirty="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b="0" i="0" dirty="0" err="1">
                <a:solidFill>
                  <a:srgbClr val="2727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Mascora</a:t>
            </a:r>
            <a:r>
              <a:rPr lang="en-US" b="0" i="0" dirty="0">
                <a:solidFill>
                  <a:srgbClr val="2727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Lisa and </a:t>
            </a:r>
            <a:r>
              <a:rPr lang="en-US" b="0" i="0" dirty="0" err="1">
                <a:solidFill>
                  <a:srgbClr val="2727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Freking</a:t>
            </a:r>
            <a:r>
              <a:rPr lang="en-US" b="0" i="0" dirty="0">
                <a:solidFill>
                  <a:srgbClr val="2727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b="0" i="0" dirty="0" err="1">
                <a:solidFill>
                  <a:srgbClr val="2727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Kevin,“Bipartisan</a:t>
            </a:r>
            <a:r>
              <a:rPr lang="en-US" b="0" i="0" dirty="0">
                <a:solidFill>
                  <a:srgbClr val="2727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Infrastructure Deal Stalls as Bigger Plan Gains”, Transport Topics, July 13, 2021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r>
              <a:rPr lang="en-US" sz="1800" dirty="0">
                <a:latin typeface="Quattrocento Sans"/>
                <a:ea typeface="Quattrocento Sans"/>
                <a:cs typeface="Quattrocento Sans"/>
                <a:sym typeface="Quattrocento Sans"/>
              </a:rPr>
              <a:t>https://</a:t>
            </a:r>
            <a:r>
              <a:rPr lang="en-US" sz="1800" dirty="0" err="1">
                <a:latin typeface="Quattrocento Sans"/>
                <a:ea typeface="Quattrocento Sans"/>
                <a:cs typeface="Quattrocento Sans"/>
                <a:sym typeface="Quattrocento Sans"/>
              </a:rPr>
              <a:t>www.ttnews.com</a:t>
            </a:r>
            <a:r>
              <a:rPr lang="en-US" sz="1800" dirty="0">
                <a:latin typeface="Quattrocento Sans"/>
                <a:ea typeface="Quattrocento Sans"/>
                <a:cs typeface="Quattrocento Sans"/>
                <a:sym typeface="Quattrocento Sans"/>
              </a:rPr>
              <a:t>/articles/sanders-biden-meet-infrastructure-bill-swells-past-35-trillion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r>
              <a:rPr lang="en-US" sz="1800" dirty="0">
                <a:latin typeface="Quattrocento Sans"/>
                <a:ea typeface="Quattrocento Sans"/>
                <a:cs typeface="Quattrocento Sans"/>
                <a:sym typeface="Quattrocento Sans"/>
              </a:rPr>
              <a:t>Emma, Caitlin and </a:t>
            </a:r>
            <a:r>
              <a:rPr lang="en-US" sz="1800" dirty="0" err="1">
                <a:latin typeface="Quattrocento Sans"/>
                <a:ea typeface="Quattrocento Sans"/>
                <a:cs typeface="Quattrocento Sans"/>
                <a:sym typeface="Quattrocento Sans"/>
              </a:rPr>
              <a:t>Scholtes</a:t>
            </a:r>
            <a:r>
              <a:rPr lang="en-US" sz="1800" dirty="0">
                <a:latin typeface="Quattrocento Sans"/>
                <a:ea typeface="Quattrocento Sans"/>
                <a:cs typeface="Quattrocento Sans"/>
                <a:sym typeface="Quattrocento Sans"/>
              </a:rPr>
              <a:t> Jennifer, “Democrats unveil $3.5t go-it-alone plan to fulfill Biden’s agenda” Politico, July 13, 2021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r>
              <a:rPr lang="en-US" sz="1800" dirty="0">
                <a:latin typeface="Quattrocento Sans"/>
                <a:ea typeface="Quattrocento Sans"/>
                <a:cs typeface="Quattrocento Sans"/>
                <a:sym typeface="Quattrocento Sans"/>
              </a:rPr>
              <a:t>https://</a:t>
            </a:r>
            <a:r>
              <a:rPr lang="en-US" sz="1800" dirty="0" err="1">
                <a:latin typeface="Quattrocento Sans"/>
                <a:ea typeface="Quattrocento Sans"/>
                <a:cs typeface="Quattrocento Sans"/>
                <a:sym typeface="Quattrocento Sans"/>
              </a:rPr>
              <a:t>www.politico.com</a:t>
            </a:r>
            <a:r>
              <a:rPr lang="en-US" sz="1800" dirty="0">
                <a:latin typeface="Quattrocento Sans"/>
                <a:ea typeface="Quattrocento Sans"/>
                <a:cs typeface="Quattrocento Sans"/>
                <a:sym typeface="Quattrocento Sans"/>
              </a:rPr>
              <a:t>/news/2021/07/13/democrats-spending-plan-biden-agenda-499593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Cowan, Richard and Cornwell, </a:t>
            </a:r>
            <a:r>
              <a:rPr lang="en-US" dirty="0" err="1"/>
              <a:t>Susan,“</a:t>
            </a:r>
            <a:r>
              <a:rPr lang="en-US" b="0" i="0" dirty="0" err="1">
                <a:solidFill>
                  <a:srgbClr val="494949"/>
                </a:solidFill>
                <a:latin typeface="Roboto"/>
                <a:ea typeface="Roboto"/>
                <a:cs typeface="Roboto"/>
                <a:sym typeface="Roboto"/>
              </a:rPr>
              <a:t>U.S</a:t>
            </a:r>
            <a:r>
              <a:rPr lang="en-US" b="0" i="0" dirty="0">
                <a:solidFill>
                  <a:srgbClr val="494949"/>
                </a:solidFill>
                <a:latin typeface="Roboto"/>
                <a:ea typeface="Roboto"/>
                <a:cs typeface="Roboto"/>
                <a:sym typeface="Roboto"/>
              </a:rPr>
              <a:t>. Senate Democrats agree to $3.5 </a:t>
            </a:r>
            <a:r>
              <a:rPr lang="en-US" b="0" i="0" dirty="0" err="1">
                <a:solidFill>
                  <a:srgbClr val="494949"/>
                </a:solidFill>
                <a:latin typeface="Roboto"/>
                <a:ea typeface="Roboto"/>
                <a:cs typeface="Roboto"/>
                <a:sym typeface="Roboto"/>
              </a:rPr>
              <a:t>trln</a:t>
            </a:r>
            <a:r>
              <a:rPr lang="en-US" b="0" i="0" dirty="0">
                <a:solidFill>
                  <a:srgbClr val="494949"/>
                </a:solidFill>
                <a:latin typeface="Roboto"/>
                <a:ea typeface="Roboto"/>
                <a:cs typeface="Roboto"/>
                <a:sym typeface="Roboto"/>
              </a:rPr>
              <a:t> for budget reconciliation bill” Reuters, July 13, 2021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r>
              <a:rPr lang="en-US" sz="1800" dirty="0">
                <a:latin typeface="Quattrocento Sans"/>
                <a:ea typeface="Quattrocento Sans"/>
                <a:cs typeface="Quattrocento Sans"/>
                <a:sym typeface="Quattrocento Sans"/>
              </a:rPr>
              <a:t>https://</a:t>
            </a:r>
            <a:r>
              <a:rPr lang="en-US" sz="1800" dirty="0" err="1">
                <a:latin typeface="Quattrocento Sans"/>
                <a:ea typeface="Quattrocento Sans"/>
                <a:cs typeface="Quattrocento Sans"/>
                <a:sym typeface="Quattrocento Sans"/>
              </a:rPr>
              <a:t>www.xm.com</a:t>
            </a:r>
            <a:r>
              <a:rPr lang="en-US" sz="1800" dirty="0">
                <a:latin typeface="Quattrocento Sans"/>
                <a:ea typeface="Quattrocento Sans"/>
                <a:cs typeface="Quattrocento Sans"/>
                <a:sym typeface="Quattrocento Sans"/>
              </a:rPr>
              <a:t>/research/markets/</a:t>
            </a:r>
            <a:r>
              <a:rPr lang="en-US" sz="1800" dirty="0" err="1">
                <a:latin typeface="Quattrocento Sans"/>
                <a:ea typeface="Quattrocento Sans"/>
                <a:cs typeface="Quattrocento Sans"/>
                <a:sym typeface="Quattrocento Sans"/>
              </a:rPr>
              <a:t>allNews</a:t>
            </a:r>
            <a:r>
              <a:rPr lang="en-US" sz="1800" dirty="0">
                <a:latin typeface="Quattrocento Sans"/>
                <a:ea typeface="Quattrocento Sans"/>
                <a:cs typeface="Quattrocento Sans"/>
                <a:sym typeface="Quattrocento Sans"/>
              </a:rPr>
              <a:t>/</a:t>
            </a:r>
            <a:r>
              <a:rPr lang="en-US" sz="1800" dirty="0" err="1">
                <a:latin typeface="Quattrocento Sans"/>
                <a:ea typeface="Quattrocento Sans"/>
                <a:cs typeface="Quattrocento Sans"/>
                <a:sym typeface="Quattrocento Sans"/>
              </a:rPr>
              <a:t>reuters</a:t>
            </a:r>
            <a:r>
              <a:rPr lang="en-US" sz="1800" dirty="0">
                <a:latin typeface="Quattrocento Sans"/>
                <a:ea typeface="Quattrocento Sans"/>
                <a:cs typeface="Quattrocento Sans"/>
                <a:sym typeface="Quattrocento Sans"/>
              </a:rPr>
              <a:t>/us-senate-democrats-agree-to-35-trln-for-budget-reconciliation-bill-43375911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r>
              <a:rPr lang="en-US" sz="1800" dirty="0">
                <a:latin typeface="Quattrocento Sans"/>
                <a:ea typeface="Quattrocento Sans"/>
                <a:cs typeface="Quattrocento Sans"/>
                <a:sym typeface="Quattrocento Sans"/>
              </a:rPr>
              <a:t>Cowan, Richard “</a:t>
            </a:r>
            <a:r>
              <a:rPr lang="en-US" sz="2800" b="0" i="0" u="none" strike="noStrik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U.S. Senate returns for 'hell of a fight' over Biden infrastructure plan” Reuters, July 12, 2021</a:t>
            </a:r>
            <a:endParaRPr sz="18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r>
              <a:rPr lang="en-US" sz="1800" dirty="0">
                <a:latin typeface="Quattrocento Sans"/>
                <a:ea typeface="Quattrocento Sans"/>
                <a:cs typeface="Quattrocento Sans"/>
                <a:sym typeface="Quattrocento Sans"/>
              </a:rPr>
              <a:t>https://</a:t>
            </a:r>
            <a:r>
              <a:rPr lang="en-US" sz="1800" dirty="0" err="1">
                <a:latin typeface="Quattrocento Sans"/>
                <a:ea typeface="Quattrocento Sans"/>
                <a:cs typeface="Quattrocento Sans"/>
                <a:sym typeface="Quattrocento Sans"/>
              </a:rPr>
              <a:t>www.reuters.com</a:t>
            </a:r>
            <a:r>
              <a:rPr lang="en-US" sz="1800" dirty="0">
                <a:latin typeface="Quattrocento Sans"/>
                <a:ea typeface="Quattrocento Sans"/>
                <a:cs typeface="Quattrocento Sans"/>
                <a:sym typeface="Quattrocento Sans"/>
              </a:rPr>
              <a:t>/world/us/us-senate-braces-hell-fight-over-bidens-infrastructure-plan-2021-07-12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lang="en-US" sz="1800" dirty="0">
              <a:latin typeface="Quattrocento Sans"/>
              <a:ea typeface="Arial"/>
              <a:cs typeface="Arial"/>
              <a:sym typeface="Quattrocent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  <a:tabLst/>
              <a:defRPr/>
            </a:pPr>
            <a:r>
              <a:rPr lang="en-US" sz="1800" dirty="0">
                <a:latin typeface="Quattrocento Sans"/>
                <a:ea typeface="Arial"/>
                <a:cs typeface="Arial"/>
                <a:sym typeface="Quattrocento Sans"/>
              </a:rPr>
              <a:t>Cole, Devan and Diaz Daniella “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GOP</a:t>
            </a: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negotiator:</a:t>
            </a: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Senators</a:t>
            </a: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ditch</a:t>
            </a: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tougher</a:t>
            </a: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IRS</a:t>
            </a: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enforcement</a:t>
            </a: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as</a:t>
            </a: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way</a:t>
            </a: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pay</a:t>
            </a: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bipartisan</a:t>
            </a: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infrastructure</a:t>
            </a: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plan” CNN, July 18, 2021</a:t>
            </a:r>
            <a:endParaRPr lang="en-US" sz="1800" b="0" dirty="0">
              <a:latin typeface="Quattrocento Sans"/>
              <a:ea typeface="Arial"/>
              <a:cs typeface="Arial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https://</a:t>
            </a:r>
            <a:r>
              <a:rPr lang="en-US" sz="1800" dirty="0" err="1">
                <a:latin typeface="Arial"/>
                <a:ea typeface="Arial"/>
                <a:cs typeface="Arial"/>
                <a:sym typeface="Arial"/>
              </a:rPr>
              <a:t>www.cnn.com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/2021/07/18/politics/infrastructure-bill-portman-</a:t>
            </a:r>
            <a:r>
              <a:rPr lang="en-US" sz="1800" dirty="0" err="1">
                <a:latin typeface="Arial"/>
                <a:ea typeface="Arial"/>
                <a:cs typeface="Arial"/>
                <a:sym typeface="Arial"/>
              </a:rPr>
              <a:t>irs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-enforcement-</a:t>
            </a:r>
            <a:r>
              <a:rPr lang="en-US" sz="1800" dirty="0" err="1">
                <a:latin typeface="Arial"/>
                <a:ea typeface="Arial"/>
                <a:cs typeface="Arial"/>
                <a:sym typeface="Arial"/>
              </a:rPr>
              <a:t>cnntv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1800" dirty="0" err="1">
                <a:latin typeface="Arial"/>
                <a:ea typeface="Arial"/>
                <a:cs typeface="Arial"/>
                <a:sym typeface="Arial"/>
              </a:rPr>
              <a:t>index.html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Sources: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</a:pPr>
            <a:endParaRPr lang="en-US" sz="1200" b="0" i="0" dirty="0">
              <a:solidFill>
                <a:srgbClr val="27272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</a:pPr>
            <a:r>
              <a:rPr lang="en-US" sz="1200" b="0" i="0" dirty="0" err="1">
                <a:solidFill>
                  <a:srgbClr val="2727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Mascora</a:t>
            </a:r>
            <a:r>
              <a:rPr lang="en-US" sz="1200" b="0" i="0" dirty="0">
                <a:solidFill>
                  <a:srgbClr val="2727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Lisa and </a:t>
            </a:r>
            <a:r>
              <a:rPr lang="en-US" sz="1200" b="0" i="0" dirty="0" err="1">
                <a:solidFill>
                  <a:srgbClr val="2727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Freking</a:t>
            </a:r>
            <a:r>
              <a:rPr lang="en-US" sz="1200" b="0" i="0" dirty="0">
                <a:solidFill>
                  <a:srgbClr val="2727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200" b="0" i="0" dirty="0" err="1">
                <a:solidFill>
                  <a:srgbClr val="2727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Kevin,“Bipartisan</a:t>
            </a:r>
            <a:r>
              <a:rPr lang="en-US" sz="1200" b="0" i="0" dirty="0">
                <a:solidFill>
                  <a:srgbClr val="2727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Infrastructure Deal Stalls as Bigger Plan Gains,” </a:t>
            </a:r>
            <a:r>
              <a:rPr lang="en-US" sz="1200" b="0" i="1" dirty="0" err="1">
                <a:solidFill>
                  <a:srgbClr val="2727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Tranport</a:t>
            </a:r>
            <a:r>
              <a:rPr lang="en-US" sz="1200" b="0" i="1" dirty="0">
                <a:solidFill>
                  <a:srgbClr val="2727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Topics</a:t>
            </a:r>
            <a:r>
              <a:rPr lang="en-US" sz="1200" b="0" i="0" dirty="0">
                <a:solidFill>
                  <a:srgbClr val="2727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July 13, 2021</a:t>
            </a:r>
            <a:endParaRPr lang="en-US" sz="10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r>
              <a:rPr lang="en-US" sz="1200" dirty="0">
                <a:latin typeface="Quattrocento Sans"/>
                <a:ea typeface="Quattrocento Sans"/>
                <a:cs typeface="Quattrocento Sans"/>
                <a:sym typeface="Quattrocento Sans"/>
              </a:rPr>
              <a:t>https://www.ttnews.com/articles/sanders-biden-meet-infrastructure-bill-swells-past-35-trillion</a:t>
            </a: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en-US" sz="12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r>
              <a:rPr lang="en-US" sz="1200" dirty="0" err="1">
                <a:latin typeface="Quattrocento Sans"/>
                <a:ea typeface="Quattrocento Sans"/>
                <a:cs typeface="Quattrocento Sans"/>
                <a:sym typeface="Quattrocento Sans"/>
              </a:rPr>
              <a:t>Segers</a:t>
            </a:r>
            <a:r>
              <a:rPr lang="en-US" sz="1200" dirty="0">
                <a:latin typeface="Quattrocento Sans"/>
                <a:ea typeface="Quattrocento Sans"/>
                <a:cs typeface="Quattrocento Sans"/>
                <a:sym typeface="Quattrocento Sans"/>
              </a:rPr>
              <a:t>, Grace, </a:t>
            </a:r>
            <a:r>
              <a:rPr lang="en-US" sz="1200" b="0" dirty="0">
                <a:latin typeface="Quattrocento Sans"/>
                <a:ea typeface="Quattrocento Sans"/>
                <a:cs typeface="Quattrocento Sans"/>
                <a:sym typeface="Quattrocento Sans"/>
              </a:rPr>
              <a:t>“</a:t>
            </a:r>
            <a:r>
              <a:rPr lang="en-US" sz="1800" b="0" i="0" dirty="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Biden to huddle with Senate Democrats at Capitol on infrastructure bills,</a:t>
            </a:r>
            <a:r>
              <a:rPr lang="en-US" sz="1200" b="0" dirty="0">
                <a:latin typeface="Quattrocento Sans"/>
                <a:ea typeface="Quattrocento Sans"/>
                <a:cs typeface="Quattrocento Sans"/>
                <a:sym typeface="Quattrocento Sans"/>
              </a:rPr>
              <a:t>” </a:t>
            </a:r>
            <a:r>
              <a:rPr lang="en-US" sz="1200" b="0" i="1" dirty="0">
                <a:latin typeface="Quattrocento Sans"/>
                <a:ea typeface="Quattrocento Sans"/>
                <a:cs typeface="Quattrocento Sans"/>
                <a:sym typeface="Quattrocento Sans"/>
              </a:rPr>
              <a:t>CBS News</a:t>
            </a:r>
            <a:r>
              <a:rPr lang="en-US" sz="1200" dirty="0">
                <a:latin typeface="Quattrocento Sans"/>
                <a:ea typeface="Quattrocento Sans"/>
                <a:cs typeface="Quattrocento Sans"/>
                <a:sym typeface="Quattrocento Sans"/>
              </a:rPr>
              <a:t>, July 14, 2021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https://www.cbsnews.com/news/infrastructure-bill-biden-senate-democrats-capitol/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200" dirty="0"/>
              <a:t>Cowan, Richard and </a:t>
            </a:r>
            <a:r>
              <a:rPr lang="en-US" sz="1200" dirty="0" err="1"/>
              <a:t>Cornwell,Susan,“</a:t>
            </a:r>
            <a:r>
              <a:rPr lang="en-US" sz="1200" b="0" i="0" dirty="0" err="1">
                <a:solidFill>
                  <a:srgbClr val="494949"/>
                </a:solidFill>
                <a:latin typeface="Roboto"/>
                <a:ea typeface="Roboto"/>
                <a:cs typeface="Roboto"/>
                <a:sym typeface="Roboto"/>
              </a:rPr>
              <a:t>U.S</a:t>
            </a:r>
            <a:r>
              <a:rPr lang="en-US" sz="1200" b="0" i="0" dirty="0">
                <a:solidFill>
                  <a:srgbClr val="494949"/>
                </a:solidFill>
                <a:latin typeface="Roboto"/>
                <a:ea typeface="Roboto"/>
                <a:cs typeface="Roboto"/>
                <a:sym typeface="Roboto"/>
              </a:rPr>
              <a:t>. Senate Democrats agree to $3.5 </a:t>
            </a:r>
            <a:r>
              <a:rPr lang="en-US" sz="1200" b="0" i="0" dirty="0" err="1">
                <a:solidFill>
                  <a:srgbClr val="494949"/>
                </a:solidFill>
                <a:latin typeface="Roboto"/>
                <a:ea typeface="Roboto"/>
                <a:cs typeface="Roboto"/>
                <a:sym typeface="Roboto"/>
              </a:rPr>
              <a:t>trln</a:t>
            </a:r>
            <a:r>
              <a:rPr lang="en-US" sz="1200" b="0" i="0" dirty="0">
                <a:solidFill>
                  <a:srgbClr val="494949"/>
                </a:solidFill>
                <a:latin typeface="Roboto"/>
                <a:ea typeface="Roboto"/>
                <a:cs typeface="Roboto"/>
                <a:sym typeface="Roboto"/>
              </a:rPr>
              <a:t> for budget reconciliation bill,” </a:t>
            </a:r>
            <a:r>
              <a:rPr lang="en-US" sz="1200" b="0" i="1" dirty="0">
                <a:solidFill>
                  <a:srgbClr val="494949"/>
                </a:solidFill>
                <a:latin typeface="Roboto"/>
                <a:ea typeface="Roboto"/>
                <a:cs typeface="Roboto"/>
                <a:sym typeface="Roboto"/>
              </a:rPr>
              <a:t>Reuters</a:t>
            </a:r>
            <a:r>
              <a:rPr lang="en-US" sz="1200" b="0" i="0" dirty="0">
                <a:solidFill>
                  <a:srgbClr val="494949"/>
                </a:solidFill>
                <a:latin typeface="Roboto"/>
                <a:ea typeface="Roboto"/>
                <a:cs typeface="Roboto"/>
                <a:sym typeface="Roboto"/>
              </a:rPr>
              <a:t>, July 13, 2021,</a:t>
            </a:r>
            <a:endParaRPr lang="en-US"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r>
              <a:rPr lang="en-US" sz="1200" dirty="0">
                <a:latin typeface="Quattrocento Sans"/>
                <a:ea typeface="Quattrocento Sans"/>
                <a:cs typeface="Quattrocento Sans"/>
                <a:sym typeface="Quattrocento Sans"/>
              </a:rPr>
              <a:t>https://www.xm.com/research/markets/allNews/reuters/us-senate-democrats-agree-to-35-trln-for-budget-reconciliation-bill-43375911</a:t>
            </a: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en-US" sz="12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r>
              <a:rPr lang="en-US" sz="1200" dirty="0">
                <a:latin typeface="Quattrocento Sans"/>
                <a:ea typeface="Quattrocento Sans"/>
                <a:cs typeface="Quattrocento Sans"/>
                <a:sym typeface="Quattrocento Sans"/>
              </a:rPr>
              <a:t>Cowan, Richard “</a:t>
            </a:r>
            <a:r>
              <a:rPr lang="en-US" sz="1800" b="0" i="0" u="none" strike="noStrik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U.S. Senate returns for 'hell of a fight' over Biden infrastructure plan,” </a:t>
            </a:r>
            <a:r>
              <a:rPr lang="en-US" sz="1800" b="0" i="1" u="none" strike="noStrik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Reuters</a:t>
            </a:r>
            <a:r>
              <a:rPr lang="en-US" sz="1800" b="0" i="0" u="none" strike="noStrik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, July 12, 2021,</a:t>
            </a:r>
            <a:endParaRPr lang="en-US" sz="12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r>
              <a:rPr lang="en-US" sz="1200" dirty="0">
                <a:latin typeface="Quattrocento Sans"/>
                <a:ea typeface="Quattrocento Sans"/>
                <a:cs typeface="Quattrocento Sans"/>
                <a:sym typeface="Quattrocento Sans"/>
              </a:rPr>
              <a:t>https://www.reuters.com/world/us/us-senate-braces-hell-fight-over-bidens-infrastructure-plan-2021-07-12/</a:t>
            </a:r>
            <a:endParaRPr lang="en-US" sz="12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en-US" sz="12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r>
              <a:rPr lang="en-US" sz="1200" dirty="0">
                <a:latin typeface="Quattrocento Sans"/>
                <a:ea typeface="Arial"/>
                <a:cs typeface="Arial"/>
                <a:sym typeface="Quattrocento Sans"/>
              </a:rPr>
              <a:t>Carney, </a:t>
            </a:r>
            <a:r>
              <a:rPr lang="en-US" sz="1200" dirty="0" err="1">
                <a:latin typeface="Quattrocento Sans"/>
                <a:ea typeface="Arial"/>
                <a:cs typeface="Arial"/>
                <a:sym typeface="Quattrocento Sans"/>
              </a:rPr>
              <a:t>Jordain</a:t>
            </a:r>
            <a:r>
              <a:rPr lang="en-US" sz="1200" dirty="0">
                <a:latin typeface="Quattrocento Sans"/>
                <a:ea typeface="Arial"/>
                <a:cs typeface="Arial"/>
                <a:sym typeface="Quattrocento Sans"/>
              </a:rPr>
              <a:t> “Post-court ruling, Democrats face pressure to deliver on immigration,” </a:t>
            </a:r>
            <a:r>
              <a:rPr lang="en-US" sz="1200" i="1" dirty="0">
                <a:latin typeface="Quattrocento Sans"/>
                <a:ea typeface="Arial"/>
                <a:cs typeface="Arial"/>
                <a:sym typeface="Quattrocento Sans"/>
              </a:rPr>
              <a:t>The Hill, </a:t>
            </a:r>
            <a:r>
              <a:rPr lang="en-US" sz="1200" i="0" dirty="0">
                <a:latin typeface="Quattrocento Sans"/>
                <a:ea typeface="Arial"/>
                <a:cs typeface="Arial"/>
                <a:sym typeface="Quattrocento Sans"/>
              </a:rPr>
              <a:t>July 20, 2021, </a:t>
            </a: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https://thehill.com/homenews/senate/563788-post-court-ruling-democrats-face-pressure-to-deliver-on-immigration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en-US" sz="12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dirty="0" err="1">
                <a:solidFill>
                  <a:srgbClr val="000000"/>
                </a:solidFill>
                <a:effectLst/>
                <a:latin typeface="Proxima Nova" panose="020B0604020202020204" charset="0"/>
              </a:rPr>
              <a:t>Breuninger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Proxima Nova" panose="020B0604020202020204" charset="0"/>
              </a:rPr>
              <a:t>, Kevin and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Proxima Nova" panose="020B0604020202020204" charset="0"/>
              </a:rPr>
              <a:t>Wilikie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Proxima Nova" panose="020B0604020202020204" charset="0"/>
              </a:rPr>
              <a:t>, Christina, “Schumer to push Senate forward on bipartisan infrastructure bill, budget resolution this week,” </a:t>
            </a:r>
            <a:r>
              <a:rPr lang="en-US" sz="1200" b="0" i="1" dirty="0">
                <a:solidFill>
                  <a:srgbClr val="000000"/>
                </a:solidFill>
                <a:effectLst/>
                <a:latin typeface="Proxima Nova" panose="020B0604020202020204" charset="0"/>
              </a:rPr>
              <a:t>CNBC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Proxima Nova" panose="020B0604020202020204" charset="0"/>
              </a:rPr>
              <a:t>, July 19, 2021, </a:t>
            </a:r>
            <a:r>
              <a:rPr lang="en-US" sz="1000" b="0" dirty="0"/>
              <a:t>https://www.cnbc.com/2021/07/19/schumer-to-push-infrastructure-bill-budget-resolution-this-week.html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0" i="0" dirty="0" err="1">
                <a:solidFill>
                  <a:srgbClr val="333335"/>
                </a:solidFill>
                <a:effectLst/>
                <a:latin typeface="NB International Pro"/>
              </a:rPr>
              <a:t>Treene</a:t>
            </a:r>
            <a:r>
              <a:rPr lang="en-US" b="0" i="0" dirty="0">
                <a:solidFill>
                  <a:srgbClr val="333335"/>
                </a:solidFill>
                <a:effectLst/>
                <a:latin typeface="NB International Pro"/>
              </a:rPr>
              <a:t>, </a:t>
            </a:r>
            <a:r>
              <a:rPr lang="en-US" b="0" i="0" dirty="0" err="1">
                <a:solidFill>
                  <a:srgbClr val="333335"/>
                </a:solidFill>
                <a:effectLst/>
                <a:latin typeface="NB International Pro"/>
              </a:rPr>
              <a:t>Alyene“Bipartisan</a:t>
            </a:r>
            <a:r>
              <a:rPr lang="en-US" b="0" i="0" dirty="0">
                <a:solidFill>
                  <a:srgbClr val="333335"/>
                </a:solidFill>
                <a:effectLst/>
                <a:latin typeface="NB International Pro"/>
              </a:rPr>
              <a:t> group reaches agreement on $1.2 trillion "hard" infrastructure bill” July 28, 2021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https://www.axios.com/bipartisan-infrastructure-bill-finalized-5d15a0b1-a0b7-4f6d-b486-8d894075d09c.html?stream=politics&amp;utm_source=alert&amp;utm_medium=email&amp;utm_campaign=alerts_politics</a:t>
            </a:r>
          </a:p>
        </p:txBody>
      </p:sp>
      <p:sp>
        <p:nvSpPr>
          <p:cNvPr id="103" name="Google Shape;10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9897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title"/>
          </p:nvPr>
        </p:nvSpPr>
        <p:spPr>
          <a:xfrm>
            <a:off x="965201" y="820133"/>
            <a:ext cx="7339814" cy="723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/>
          <p:nvPr/>
        </p:nvSpPr>
        <p:spPr>
          <a:xfrm>
            <a:off x="8333294" y="6239509"/>
            <a:ext cx="810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359E8F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sz="1200" b="0" i="0" u="none" strike="noStrike" cap="none">
              <a:solidFill>
                <a:srgbClr val="359E8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5" name="Google Shape;25;p8"/>
          <p:cNvPicPr preferRelativeResize="0"/>
          <p:nvPr/>
        </p:nvPicPr>
        <p:blipFill rotWithShape="1">
          <a:blip r:embed="rId2">
            <a:alphaModFix/>
          </a:blip>
          <a:srcRect l="37812" t="17512" r="53521" b="31780"/>
          <a:stretch/>
        </p:blipFill>
        <p:spPr>
          <a:xfrm>
            <a:off x="0" y="778933"/>
            <a:ext cx="273590" cy="6079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8"/>
          <p:cNvPicPr preferRelativeResize="0"/>
          <p:nvPr/>
        </p:nvPicPr>
        <p:blipFill rotWithShape="1">
          <a:blip r:embed="rId3">
            <a:alphaModFix/>
          </a:blip>
          <a:srcRect l="35408" t="17512" r="57241" b="75725"/>
          <a:stretch/>
        </p:blipFill>
        <p:spPr>
          <a:xfrm rot="-5400000">
            <a:off x="8622647" y="6341173"/>
            <a:ext cx="232001" cy="810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litics Title Slide">
  <p:cSld name="Politics Title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9"/>
          <p:cNvPicPr preferRelativeResize="0"/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0" y="-5298"/>
            <a:ext cx="9144000" cy="6874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9"/>
          <p:cNvSpPr txBox="1">
            <a:spLocks noGrp="1"/>
          </p:cNvSpPr>
          <p:nvPr>
            <p:ph type="ctrTitle"/>
          </p:nvPr>
        </p:nvSpPr>
        <p:spPr>
          <a:xfrm>
            <a:off x="810705" y="1481394"/>
            <a:ext cx="7772400" cy="715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ubTitle" idx="1"/>
          </p:nvPr>
        </p:nvSpPr>
        <p:spPr>
          <a:xfrm>
            <a:off x="810705" y="2334041"/>
            <a:ext cx="6858000" cy="419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1" name="Google Shape;3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0705" y="5710376"/>
            <a:ext cx="627299" cy="1147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8256539" y="547104"/>
            <a:ext cx="627299" cy="1147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2843974" cy="812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10"/>
          <p:cNvPicPr preferRelativeResize="0"/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5113030" y="3667"/>
            <a:ext cx="4030970" cy="6854333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965201" y="820132"/>
            <a:ext cx="733981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/>
          <p:nvPr/>
        </p:nvSpPr>
        <p:spPr>
          <a:xfrm>
            <a:off x="8333294" y="6239509"/>
            <a:ext cx="810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sz="12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38" name="Google Shape;38;p10"/>
          <p:cNvPicPr preferRelativeResize="0"/>
          <p:nvPr/>
        </p:nvPicPr>
        <p:blipFill rotWithShape="1">
          <a:blip r:embed="rId3">
            <a:alphaModFix/>
          </a:blip>
          <a:srcRect l="37812" t="17512" r="53521" b="31780"/>
          <a:stretch/>
        </p:blipFill>
        <p:spPr>
          <a:xfrm>
            <a:off x="0" y="778933"/>
            <a:ext cx="273590" cy="6079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10"/>
          <p:cNvPicPr preferRelativeResize="0"/>
          <p:nvPr/>
        </p:nvPicPr>
        <p:blipFill rotWithShape="1">
          <a:blip r:embed="rId4">
            <a:alphaModFix/>
          </a:blip>
          <a:srcRect l="35408" t="17512" r="57241" b="75725"/>
          <a:stretch/>
        </p:blipFill>
        <p:spPr>
          <a:xfrm rot="-5400000">
            <a:off x="8622647" y="6341173"/>
            <a:ext cx="232001" cy="810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965201" y="820133"/>
            <a:ext cx="7339814" cy="723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/>
          <p:nvPr/>
        </p:nvSpPr>
        <p:spPr>
          <a:xfrm>
            <a:off x="8333294" y="6239509"/>
            <a:ext cx="810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359E8F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sz="1200">
              <a:solidFill>
                <a:srgbClr val="359E8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43" name="Google Shape;43;p11"/>
          <p:cNvPicPr preferRelativeResize="0"/>
          <p:nvPr/>
        </p:nvPicPr>
        <p:blipFill rotWithShape="1">
          <a:blip r:embed="rId2">
            <a:alphaModFix/>
          </a:blip>
          <a:srcRect l="37812" t="17512" r="53521" b="31780"/>
          <a:stretch/>
        </p:blipFill>
        <p:spPr>
          <a:xfrm>
            <a:off x="0" y="778933"/>
            <a:ext cx="273590" cy="6079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1"/>
          <p:cNvPicPr preferRelativeResize="0"/>
          <p:nvPr/>
        </p:nvPicPr>
        <p:blipFill rotWithShape="1">
          <a:blip r:embed="rId3">
            <a:alphaModFix/>
          </a:blip>
          <a:srcRect l="35408" t="17512" r="57241" b="75725"/>
          <a:stretch/>
        </p:blipFill>
        <p:spPr>
          <a:xfrm rot="-5400000">
            <a:off x="8622647" y="6341173"/>
            <a:ext cx="232001" cy="810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/>
          <p:nvPr/>
        </p:nvSpPr>
        <p:spPr>
          <a:xfrm>
            <a:off x="0" y="4902926"/>
            <a:ext cx="9144000" cy="1955074"/>
          </a:xfrm>
          <a:prstGeom prst="rect">
            <a:avLst/>
          </a:prstGeom>
          <a:solidFill>
            <a:srgbClr val="359E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965201" y="820133"/>
            <a:ext cx="7339814" cy="723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/>
          <p:nvPr/>
        </p:nvSpPr>
        <p:spPr>
          <a:xfrm>
            <a:off x="8333294" y="6239509"/>
            <a:ext cx="810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98DCD2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sz="1200">
              <a:solidFill>
                <a:srgbClr val="98DCD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49" name="Google Shape;49;p12"/>
          <p:cNvPicPr preferRelativeResize="0"/>
          <p:nvPr/>
        </p:nvPicPr>
        <p:blipFill rotWithShape="1">
          <a:blip r:embed="rId2">
            <a:alphaModFix/>
          </a:blip>
          <a:srcRect l="37812" t="17512" r="53521" b="31780"/>
          <a:stretch/>
        </p:blipFill>
        <p:spPr>
          <a:xfrm>
            <a:off x="0" y="778933"/>
            <a:ext cx="273590" cy="6079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2"/>
          <p:cNvPicPr preferRelativeResize="0"/>
          <p:nvPr/>
        </p:nvPicPr>
        <p:blipFill rotWithShape="1">
          <a:blip r:embed="rId3">
            <a:alphaModFix/>
          </a:blip>
          <a:srcRect l="35408" t="17512" r="57241" b="75725"/>
          <a:stretch/>
        </p:blipFill>
        <p:spPr>
          <a:xfrm rot="-5400000">
            <a:off x="8622647" y="6341173"/>
            <a:ext cx="232001" cy="8107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" name="Google Shape;51;p12"/>
          <p:cNvCxnSpPr/>
          <p:nvPr/>
        </p:nvCxnSpPr>
        <p:spPr>
          <a:xfrm>
            <a:off x="0" y="5436809"/>
            <a:ext cx="8333294" cy="0"/>
          </a:xfrm>
          <a:prstGeom prst="straightConnector1">
            <a:avLst/>
          </a:prstGeom>
          <a:noFill/>
          <a:ln w="12700" cap="flat" cmpd="sng">
            <a:solidFill>
              <a:srgbClr val="98DCD2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965201" y="820132"/>
            <a:ext cx="733981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965201" y="2268194"/>
            <a:ext cx="7339814" cy="3865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" name="Google Shape;14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2843974" cy="81256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 txBox="1"/>
          <p:nvPr/>
        </p:nvSpPr>
        <p:spPr>
          <a:xfrm>
            <a:off x="965201" y="812913"/>
            <a:ext cx="7339814" cy="908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American Jobs Plan status update (1/3)</a:t>
            </a:r>
            <a:endParaRPr dirty="0"/>
          </a:p>
        </p:txBody>
      </p:sp>
      <p:sp>
        <p:nvSpPr>
          <p:cNvPr id="65" name="Google Shape;65;p2"/>
          <p:cNvSpPr/>
          <p:nvPr/>
        </p:nvSpPr>
        <p:spPr>
          <a:xfrm>
            <a:off x="1040532" y="1916075"/>
            <a:ext cx="1700784" cy="4087368"/>
          </a:xfrm>
          <a:prstGeom prst="roundRect">
            <a:avLst>
              <a:gd name="adj" fmla="val 2369"/>
            </a:avLst>
          </a:prstGeom>
          <a:solidFill>
            <a:schemeClr val="lt1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2869175" y="1916075"/>
            <a:ext cx="1700784" cy="4087368"/>
          </a:xfrm>
          <a:prstGeom prst="roundRect">
            <a:avLst>
              <a:gd name="adj" fmla="val 2245"/>
            </a:avLst>
          </a:prstGeom>
          <a:solidFill>
            <a:schemeClr val="lt1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4710058" y="1916075"/>
            <a:ext cx="1700784" cy="4087368"/>
          </a:xfrm>
          <a:prstGeom prst="roundRect">
            <a:avLst>
              <a:gd name="adj" fmla="val 2245"/>
            </a:avLst>
          </a:prstGeom>
          <a:solidFill>
            <a:schemeClr val="lt1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6532525" y="1916075"/>
            <a:ext cx="1700784" cy="4087368"/>
          </a:xfrm>
          <a:prstGeom prst="roundRect">
            <a:avLst>
              <a:gd name="adj" fmla="val 2245"/>
            </a:avLst>
          </a:prstGeom>
          <a:solidFill>
            <a:schemeClr val="lt1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 txBox="1"/>
          <p:nvPr/>
        </p:nvSpPr>
        <p:spPr>
          <a:xfrm>
            <a:off x="1040532" y="1994777"/>
            <a:ext cx="1688544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rgbClr val="359E8F"/>
                </a:solidFill>
                <a:latin typeface="Arial"/>
                <a:ea typeface="Arial"/>
                <a:cs typeface="Arial"/>
                <a:sym typeface="Arial"/>
              </a:rPr>
              <a:t>PROPOSAL ONE</a:t>
            </a:r>
            <a:endParaRPr sz="900" dirty="0"/>
          </a:p>
        </p:txBody>
      </p:sp>
      <p:sp>
        <p:nvSpPr>
          <p:cNvPr id="70" name="Google Shape;70;p2"/>
          <p:cNvSpPr txBox="1"/>
          <p:nvPr/>
        </p:nvSpPr>
        <p:spPr>
          <a:xfrm>
            <a:off x="2869175" y="1994777"/>
            <a:ext cx="1700784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rgbClr val="359E8F"/>
                </a:solidFill>
                <a:latin typeface="Arial"/>
                <a:ea typeface="Arial"/>
                <a:cs typeface="Arial"/>
                <a:sym typeface="Arial"/>
              </a:rPr>
              <a:t>PROPOSAL TWO</a:t>
            </a:r>
            <a:endParaRPr sz="900"/>
          </a:p>
        </p:txBody>
      </p:sp>
      <p:sp>
        <p:nvSpPr>
          <p:cNvPr id="71" name="Google Shape;71;p2"/>
          <p:cNvSpPr txBox="1"/>
          <p:nvPr/>
        </p:nvSpPr>
        <p:spPr>
          <a:xfrm>
            <a:off x="4710058" y="1994777"/>
            <a:ext cx="1700784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rgbClr val="359E8F"/>
                </a:solidFill>
                <a:latin typeface="Arial"/>
                <a:ea typeface="Arial"/>
                <a:cs typeface="Arial"/>
                <a:sym typeface="Arial"/>
              </a:rPr>
              <a:t>PROPOSAL THREE</a:t>
            </a:r>
            <a:endParaRPr sz="900"/>
          </a:p>
        </p:txBody>
      </p:sp>
      <p:sp>
        <p:nvSpPr>
          <p:cNvPr id="72" name="Google Shape;72;p2"/>
          <p:cNvSpPr txBox="1"/>
          <p:nvPr/>
        </p:nvSpPr>
        <p:spPr>
          <a:xfrm>
            <a:off x="6532524" y="1994777"/>
            <a:ext cx="170078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rgbClr val="359E8F"/>
                </a:solidFill>
                <a:latin typeface="Arial"/>
                <a:ea typeface="Arial"/>
                <a:cs typeface="Arial"/>
                <a:sym typeface="Arial"/>
              </a:rPr>
              <a:t>PROPOSAL FOUR</a:t>
            </a:r>
            <a:endParaRPr sz="900"/>
          </a:p>
        </p:txBody>
      </p:sp>
      <p:sp>
        <p:nvSpPr>
          <p:cNvPr id="73" name="Google Shape;73;p2"/>
          <p:cNvSpPr/>
          <p:nvPr/>
        </p:nvSpPr>
        <p:spPr>
          <a:xfrm>
            <a:off x="1040532" y="2270584"/>
            <a:ext cx="1700784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American Jobs Plan</a:t>
            </a: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2869175" y="2270584"/>
            <a:ext cx="1700784" cy="451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GOP initial counterproposal</a:t>
            </a: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4710058" y="2270584"/>
            <a:ext cx="1700784" cy="451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Biden’s reduced offer</a:t>
            </a: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6532525" y="2270584"/>
            <a:ext cx="1700785" cy="451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GOP second counterproposal</a:t>
            </a:r>
            <a:endParaRPr/>
          </a:p>
        </p:txBody>
      </p:sp>
      <p:sp>
        <p:nvSpPr>
          <p:cNvPr id="77" name="Google Shape;77;p2"/>
          <p:cNvSpPr txBox="1"/>
          <p:nvPr/>
        </p:nvSpPr>
        <p:spPr>
          <a:xfrm>
            <a:off x="1040533" y="2955355"/>
            <a:ext cx="1688544" cy="2923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March 31</a:t>
            </a:r>
            <a:r>
              <a:rPr lang="en-US" sz="1000" b="1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1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Pres. Biden released his $2.3 trillion American Jobs Plan, a proposal to restore and upgrade US infrastructure; the plan included:</a:t>
            </a:r>
            <a:endParaRPr dirty="0"/>
          </a:p>
          <a:p>
            <a:pPr marL="171450" marR="0" lvl="0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▪"/>
            </a:pPr>
            <a:r>
              <a:rPr lang="en-US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$115 billion for roads and bridges</a:t>
            </a:r>
            <a:endParaRPr dirty="0"/>
          </a:p>
          <a:p>
            <a:pPr marL="171450" marR="0" lvl="0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▪"/>
            </a:pPr>
            <a:r>
              <a:rPr lang="en-US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$110 billion for broadband</a:t>
            </a:r>
            <a:endParaRPr dirty="0"/>
          </a:p>
          <a:p>
            <a:pPr marL="171450" marR="0" lvl="0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▪"/>
            </a:pPr>
            <a:r>
              <a:rPr lang="en-US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$85 billion for public transit</a:t>
            </a:r>
            <a:endParaRPr dirty="0"/>
          </a:p>
          <a:p>
            <a:pPr marL="171450" marR="0" lvl="0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▪"/>
            </a:pPr>
            <a:r>
              <a:rPr lang="en-US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$400 billion in clean energy tax breaks </a:t>
            </a:r>
            <a:endParaRPr dirty="0"/>
          </a:p>
          <a:p>
            <a:pPr marL="171450" marR="0" lvl="0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▪"/>
            </a:pPr>
            <a:r>
              <a:rPr lang="en-US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$400 billion for caretaking infrastructure</a:t>
            </a:r>
            <a:endParaRPr dirty="0"/>
          </a:p>
          <a:p>
            <a:pPr marL="171450" marR="0" lvl="0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▪"/>
            </a:pPr>
            <a:r>
              <a:rPr lang="en-US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$310 billion for domestic manufacturing</a:t>
            </a:r>
            <a:endParaRPr dirty="0"/>
          </a:p>
        </p:txBody>
      </p:sp>
      <p:sp>
        <p:nvSpPr>
          <p:cNvPr id="78" name="Google Shape;78;p2"/>
          <p:cNvSpPr txBox="1"/>
          <p:nvPr/>
        </p:nvSpPr>
        <p:spPr>
          <a:xfrm>
            <a:off x="4710058" y="2955355"/>
            <a:ext cx="1700784" cy="207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reduce the total cost to $1.7 trillion, the White House said it would: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▪"/>
            </a:pPr>
            <a:r>
              <a:rPr lang="en-US" sz="90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Cut broadband funding to $65 billion</a:t>
            </a:r>
            <a:endParaRPr sz="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▪"/>
            </a:pPr>
            <a:r>
              <a:rPr lang="en-US" sz="90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 new funding requests for “roads, bridges, and major infrastructure projects”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▪"/>
            </a:pPr>
            <a:r>
              <a:rPr lang="en-US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90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hift funding for R&amp;D, small businesses, and supply chain improvements to separate legislation</a:t>
            </a:r>
            <a:endParaRPr sz="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"/>
          <p:cNvSpPr txBox="1"/>
          <p:nvPr/>
        </p:nvSpPr>
        <p:spPr>
          <a:xfrm>
            <a:off x="6532526" y="2955355"/>
            <a:ext cx="1700784" cy="293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May 27th, the GOP submitted its $928 billion infrastructure counteroffer; the proposal included:</a:t>
            </a:r>
            <a:endParaRPr sz="1000" b="1" dirty="0">
              <a:solidFill>
                <a:srgbClr val="0000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▪"/>
            </a:pPr>
            <a:r>
              <a:rPr lang="en-US" sz="900" b="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$506 billion for roads, bridges, and major infrastructure projects</a:t>
            </a:r>
            <a:endParaRPr dirty="0"/>
          </a:p>
          <a:p>
            <a:pPr marL="171450" marR="0" lvl="0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▪"/>
            </a:pPr>
            <a:r>
              <a:rPr lang="en-US" sz="900" b="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$98 billion for public transit</a:t>
            </a:r>
            <a:endParaRPr sz="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▪"/>
            </a:pPr>
            <a:r>
              <a:rPr lang="en-US" sz="900" b="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$72 billion for water systems</a:t>
            </a:r>
            <a:endParaRPr sz="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▪"/>
            </a:pPr>
            <a:r>
              <a:rPr lang="en-US" sz="900" b="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$65 billion for broadband</a:t>
            </a:r>
            <a:endParaRPr sz="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▪"/>
            </a:pPr>
            <a:r>
              <a:rPr lang="en-US" sz="900" b="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$56 billion for airports</a:t>
            </a:r>
            <a:endParaRPr sz="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▪"/>
            </a:pPr>
            <a:r>
              <a:rPr lang="en-US" sz="900" b="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$46 billion for passenger and freight rail systems</a:t>
            </a:r>
            <a:endParaRPr dirty="0"/>
          </a:p>
          <a:p>
            <a:pPr marL="171450" marR="0" lvl="0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▪"/>
            </a:pPr>
            <a:r>
              <a:rPr lang="en-US" sz="900" b="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$22 billion for ports and waterways</a:t>
            </a:r>
            <a:endParaRPr sz="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"/>
          <p:cNvSpPr txBox="1"/>
          <p:nvPr/>
        </p:nvSpPr>
        <p:spPr>
          <a:xfrm>
            <a:off x="2869175" y="2955355"/>
            <a:ext cx="1700784" cy="28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April 22</a:t>
            </a:r>
            <a:r>
              <a:rPr lang="en-US" sz="1000" b="1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en-US" sz="1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Senate Republicans released their $568 billion infrastructure plan counteroffer, which included:</a:t>
            </a:r>
            <a:endParaRPr dirty="0"/>
          </a:p>
          <a:p>
            <a:pPr marL="171450" marR="0" lvl="0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▪"/>
            </a:pPr>
            <a:r>
              <a:rPr lang="en-US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$299 billion for roads and bridges</a:t>
            </a:r>
            <a:endParaRPr dirty="0"/>
          </a:p>
          <a:p>
            <a:pPr marL="171450" marR="0" lvl="0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▪"/>
            </a:pPr>
            <a:r>
              <a:rPr lang="en-US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$65 billion for broadband</a:t>
            </a:r>
            <a:endParaRPr dirty="0"/>
          </a:p>
          <a:p>
            <a:pPr marL="171450" marR="0" lvl="0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▪"/>
            </a:pPr>
            <a:r>
              <a:rPr lang="en-US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$61 billion for public transit</a:t>
            </a:r>
            <a:endParaRPr dirty="0"/>
          </a:p>
          <a:p>
            <a:pPr marL="0" marR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plan does </a:t>
            </a:r>
            <a:r>
              <a:rPr lang="en-US" sz="1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</a:t>
            </a: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include:</a:t>
            </a:r>
            <a:endParaRPr dirty="0"/>
          </a:p>
          <a:p>
            <a:pPr marL="171450" marR="0" lvl="0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Clean energy tax breaks</a:t>
            </a:r>
            <a:endParaRPr dirty="0"/>
          </a:p>
          <a:p>
            <a:pPr marL="171450" marR="0" lvl="0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Caretaking infrastructure spending</a:t>
            </a:r>
            <a:endParaRPr dirty="0"/>
          </a:p>
          <a:p>
            <a:pPr marL="171450" marR="0" lvl="0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▪"/>
            </a:pPr>
            <a:r>
              <a:rPr lang="en-US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Domestic manufacturing spending</a:t>
            </a:r>
            <a:endParaRPr sz="9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"/>
          <p:cNvSpPr txBox="1"/>
          <p:nvPr/>
        </p:nvSpPr>
        <p:spPr>
          <a:xfrm>
            <a:off x="965201" y="1234440"/>
            <a:ext cx="749831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Proposals made and rejected in the early stages of designing a new infrastructure plan </a:t>
            </a:r>
            <a:endParaRPr dirty="0"/>
          </a:p>
        </p:txBody>
      </p:sp>
      <p:sp>
        <p:nvSpPr>
          <p:cNvPr id="82" name="Google Shape;82;p2"/>
          <p:cNvSpPr txBox="1"/>
          <p:nvPr/>
        </p:nvSpPr>
        <p:spPr>
          <a:xfrm>
            <a:off x="636990" y="6224623"/>
            <a:ext cx="7668025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spc="200" dirty="0">
                <a:solidFill>
                  <a:srgbClr val="757070"/>
                </a:solidFill>
              </a:rPr>
              <a:t>SOURCE</a:t>
            </a:r>
            <a:r>
              <a:rPr lang="en-US" sz="700" spc="200" dirty="0">
                <a:solidFill>
                  <a:schemeClr val="accent2"/>
                </a:solidFill>
              </a:rPr>
              <a:t> </a:t>
            </a:r>
            <a:r>
              <a:rPr lang="en-US" sz="700" dirty="0" err="1">
                <a:solidFill>
                  <a:srgbClr val="AEABAB"/>
                </a:solidFill>
                <a:latin typeface="Arial"/>
                <a:ea typeface="Arial"/>
                <a:cs typeface="Arial"/>
                <a:sym typeface="Arial"/>
              </a:rPr>
              <a:t>Meritalk</a:t>
            </a:r>
            <a:r>
              <a:rPr lang="en-US" sz="700" dirty="0">
                <a:solidFill>
                  <a:srgbClr val="AEABAB"/>
                </a:solidFill>
                <a:latin typeface="Arial"/>
                <a:ea typeface="Arial"/>
                <a:cs typeface="Arial"/>
                <a:sym typeface="Arial"/>
              </a:rPr>
              <a:t>, CNBC, CNN, PGPF.</a:t>
            </a:r>
            <a:endParaRPr dirty="0"/>
          </a:p>
        </p:txBody>
      </p:sp>
      <p:sp>
        <p:nvSpPr>
          <p:cNvPr id="83" name="Google Shape;83;p2"/>
          <p:cNvSpPr txBox="1"/>
          <p:nvPr/>
        </p:nvSpPr>
        <p:spPr>
          <a:xfrm>
            <a:off x="636989" y="6346956"/>
            <a:ext cx="2685329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spc="200" dirty="0">
                <a:solidFill>
                  <a:schemeClr val="accent1"/>
                </a:solidFill>
              </a:rPr>
              <a:t>PRESENTATION CENTER </a:t>
            </a:r>
            <a:r>
              <a:rPr lang="en-US" sz="700" dirty="0">
                <a:solidFill>
                  <a:srgbClr val="AEABAB"/>
                </a:solidFill>
                <a:latin typeface="Arial"/>
                <a:ea typeface="Arial"/>
                <a:cs typeface="Arial"/>
                <a:sym typeface="Arial"/>
              </a:rPr>
              <a:t>06/02/21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/>
          <p:nvPr/>
        </p:nvSpPr>
        <p:spPr>
          <a:xfrm>
            <a:off x="965201" y="812913"/>
            <a:ext cx="7339814" cy="908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None/>
            </a:pPr>
            <a:r>
              <a:rPr lang="en-US" sz="20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American Jobs Plan status update (2/3)</a:t>
            </a:r>
            <a:endParaRPr dirty="0"/>
          </a:p>
        </p:txBody>
      </p:sp>
      <p:sp>
        <p:nvSpPr>
          <p:cNvPr id="92" name="Google Shape;92;p3"/>
          <p:cNvSpPr/>
          <p:nvPr/>
        </p:nvSpPr>
        <p:spPr>
          <a:xfrm>
            <a:off x="1639920" y="2369844"/>
            <a:ext cx="2047660" cy="1522976"/>
          </a:xfrm>
          <a:prstGeom prst="roundRect">
            <a:avLst>
              <a:gd name="adj" fmla="val 16667"/>
            </a:avLst>
          </a:prstGeom>
          <a:solidFill>
            <a:srgbClr val="359E8F"/>
          </a:solidFill>
          <a:ln w="12700" cap="flat" cmpd="sng">
            <a:solidFill>
              <a:srgbClr val="3E908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Overview of the two bills</a:t>
            </a:r>
            <a:endParaRPr dirty="0"/>
          </a:p>
        </p:txBody>
      </p:sp>
      <p:sp>
        <p:nvSpPr>
          <p:cNvPr id="93" name="Google Shape;93;p3"/>
          <p:cNvSpPr/>
          <p:nvPr/>
        </p:nvSpPr>
        <p:spPr>
          <a:xfrm>
            <a:off x="4103331" y="2189049"/>
            <a:ext cx="4278669" cy="4035574"/>
          </a:xfrm>
          <a:prstGeom prst="roundRect">
            <a:avLst>
              <a:gd name="adj" fmla="val 3206"/>
            </a:avLst>
          </a:prstGeom>
          <a:solidFill>
            <a:schemeClr val="lt1"/>
          </a:solidFill>
          <a:ln w="12700" cap="flat" cmpd="sng">
            <a:solidFill>
              <a:srgbClr val="359E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rgbClr val="359E8F"/>
                </a:solidFill>
                <a:latin typeface="Arial"/>
                <a:ea typeface="Arial"/>
                <a:cs typeface="Arial"/>
                <a:sym typeface="Arial"/>
              </a:rPr>
              <a:t>OVERVIEW OF BIDEN’S BIPARTISAN BILL</a:t>
            </a:r>
            <a:endParaRPr dirty="0"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Initial investments in Biden’s $1.2 trillion plan include: </a:t>
            </a:r>
            <a:endParaRPr dirty="0"/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$115 billion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public transit, passenger, and freight rail; </a:t>
            </a:r>
            <a:endParaRPr dirty="0"/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$109 billion 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roads, bridges, and major projects; </a:t>
            </a:r>
            <a:endParaRPr dirty="0"/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$73 billion 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power and grid; </a:t>
            </a:r>
            <a:endParaRPr dirty="0"/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$65 billion 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broadband internet; </a:t>
            </a:r>
            <a:endParaRPr dirty="0"/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$55 billion 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water infrastructure and more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Concerns on payment for the bipartisan plan have been presented by the GOP and business leaders, causing increased IRS enforcement to be struck from the bill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Proposals for ways to pay for the bill include utilizing COVID-19 relief funds</a:t>
            </a:r>
            <a:r>
              <a:rPr lang="en-US" sz="1000" dirty="0">
                <a:solidFill>
                  <a:schemeClr val="dk1"/>
                </a:solidFill>
              </a:rPr>
              <a:t> and </a:t>
            </a: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asset recycling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Senators will now draft the measure into text and a procedural vote is scheduled in the upper chamber for Wednesday, July 21</a:t>
            </a:r>
            <a:endParaRPr sz="900" b="1" dirty="0">
              <a:solidFill>
                <a:srgbClr val="359E8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rgbClr val="359E8F"/>
                </a:solidFill>
                <a:latin typeface="Arial"/>
                <a:ea typeface="Arial"/>
                <a:cs typeface="Arial"/>
                <a:sym typeface="Arial"/>
              </a:rPr>
              <a:t>OVERVIEW OF THE HUMAN INFRASTRUCTURE BILL</a:t>
            </a:r>
            <a:endParaRPr sz="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wide-ranging $3.5 trillion “human infrastructure bill” focuses on</a:t>
            </a:r>
            <a:endParaRPr dirty="0"/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Free community college</a:t>
            </a:r>
            <a:endParaRPr dirty="0"/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Paid leave and aid for child-care costs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Health Care subsidies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Extending the increased child tax credit</a:t>
            </a:r>
            <a:endParaRPr dirty="0"/>
          </a:p>
          <a:p>
            <a:pPr marL="628650" marR="0" lvl="1" indent="-171450" algn="l" rtl="0"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1" dirty="0">
                <a:solidFill>
                  <a:schemeClr val="dk1"/>
                </a:solidFill>
              </a:rPr>
              <a:t>Climate change mitigation efforts </a:t>
            </a:r>
            <a:r>
              <a:rPr lang="en-US" sz="1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more</a:t>
            </a:r>
          </a:p>
          <a:p>
            <a:pPr marL="171450" indent="-171450"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budget resolution has drawn the ire of Republicans and will require backing from all Senate Democrats and Vice President Kamala Harris </a:t>
            </a:r>
            <a:endParaRPr lang="en-US" sz="1000" dirty="0"/>
          </a:p>
          <a:p>
            <a:pPr marL="628650" indent="-171450">
              <a:buClr>
                <a:schemeClr val="dk1"/>
              </a:buClr>
              <a:buSzPts val="1000"/>
              <a:buFont typeface="Arial"/>
              <a:buChar char="•"/>
            </a:pPr>
            <a:endParaRPr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"/>
          <p:cNvSpPr/>
          <p:nvPr/>
        </p:nvSpPr>
        <p:spPr>
          <a:xfrm>
            <a:off x="1639920" y="4660102"/>
            <a:ext cx="2047660" cy="1523445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8B8C8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8B8C8B"/>
                </a:solidFill>
                <a:latin typeface="Arial"/>
                <a:ea typeface="Arial"/>
                <a:cs typeface="Arial"/>
                <a:sym typeface="Arial"/>
              </a:rPr>
              <a:t>Current arguments and forecast for the bills</a:t>
            </a:r>
            <a:endParaRPr dirty="0">
              <a:solidFill>
                <a:srgbClr val="8B8C8B"/>
              </a:solidFill>
            </a:endParaRPr>
          </a:p>
        </p:txBody>
      </p:sp>
      <p:pic>
        <p:nvPicPr>
          <p:cNvPr id="95" name="Google Shape;9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985" y="2929608"/>
            <a:ext cx="686203" cy="7454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Google Shape;96;p3"/>
          <p:cNvCxnSpPr>
            <a:stCxn id="92" idx="3"/>
          </p:cNvCxnSpPr>
          <p:nvPr/>
        </p:nvCxnSpPr>
        <p:spPr>
          <a:xfrm>
            <a:off x="3687580" y="3131332"/>
            <a:ext cx="415800" cy="0"/>
          </a:xfrm>
          <a:prstGeom prst="straightConnector1">
            <a:avLst/>
          </a:prstGeom>
          <a:noFill/>
          <a:ln w="9525" cap="flat" cmpd="sng">
            <a:solidFill>
              <a:srgbClr val="359E8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7" name="Google Shape;9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230" y="5029418"/>
            <a:ext cx="766594" cy="764963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"/>
          <p:cNvSpPr txBox="1"/>
          <p:nvPr/>
        </p:nvSpPr>
        <p:spPr>
          <a:xfrm>
            <a:off x="965201" y="1234942"/>
            <a:ext cx="741679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Following the July 4</a:t>
            </a:r>
            <a:r>
              <a:rPr lang="en-US" sz="1400" b="1" baseline="300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400" b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recess, the U.S. Senate returned on Monday to pick up infrastructure negotiations. Senate Democrats agreed on a $3.5 trillion investment plan for “human infrastructure” as a part of a “go-it- alone plan” separate from the $1.2 trillion plan focusing on physical infrastructure.</a:t>
            </a:r>
            <a:endParaRPr dirty="0"/>
          </a:p>
        </p:txBody>
      </p:sp>
      <p:sp>
        <p:nvSpPr>
          <p:cNvPr id="13" name="Google Shape;90;p3">
            <a:extLst>
              <a:ext uri="{FF2B5EF4-FFF2-40B4-BE49-F238E27FC236}">
                <a16:creationId xmlns:a16="http://schemas.microsoft.com/office/drawing/2014/main" id="{8190B74D-57A0-478A-91FB-336BFB1C8276}"/>
              </a:ext>
            </a:extLst>
          </p:cNvPr>
          <p:cNvSpPr txBox="1"/>
          <p:nvPr/>
        </p:nvSpPr>
        <p:spPr>
          <a:xfrm>
            <a:off x="636990" y="6224623"/>
            <a:ext cx="7668025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spc="200" dirty="0">
                <a:solidFill>
                  <a:srgbClr val="757070"/>
                </a:solidFill>
              </a:rPr>
              <a:t>SOURCE</a:t>
            </a:r>
            <a:r>
              <a:rPr lang="en-US" sz="700" spc="200" dirty="0">
                <a:solidFill>
                  <a:schemeClr val="accent2"/>
                </a:solidFill>
              </a:rPr>
              <a:t> </a:t>
            </a:r>
            <a:r>
              <a:rPr lang="en-US" sz="700" dirty="0">
                <a:solidFill>
                  <a:srgbClr val="AEABAB"/>
                </a:solidFill>
                <a:latin typeface="Arial"/>
                <a:ea typeface="Arial"/>
                <a:cs typeface="Arial"/>
                <a:sym typeface="Arial"/>
              </a:rPr>
              <a:t>CNBC, Smart Asset, USA Today, CNBC, US News, Reuters, Transport Topics, Politico.</a:t>
            </a:r>
            <a:endParaRPr dirty="0">
              <a:solidFill>
                <a:srgbClr val="AEABAB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A567F4-8B9D-441F-BAC9-A5283DF99456}"/>
              </a:ext>
            </a:extLst>
          </p:cNvPr>
          <p:cNvSpPr txBox="1"/>
          <p:nvPr/>
        </p:nvSpPr>
        <p:spPr>
          <a:xfrm>
            <a:off x="636989" y="6346956"/>
            <a:ext cx="268532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200" dirty="0">
                <a:solidFill>
                  <a:schemeClr val="accent1"/>
                </a:solidFill>
              </a:rPr>
              <a:t>PRESENTATION CENTER </a:t>
            </a:r>
            <a:r>
              <a:rPr lang="en-US" sz="700" dirty="0">
                <a:solidFill>
                  <a:srgbClr val="AEABAB"/>
                </a:solidFill>
              </a:rPr>
              <a:t>07/21/21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/>
        </p:nvSpPr>
        <p:spPr>
          <a:xfrm>
            <a:off x="636990" y="6224623"/>
            <a:ext cx="7668025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spc="200" dirty="0">
                <a:solidFill>
                  <a:srgbClr val="757070"/>
                </a:solidFill>
              </a:rPr>
              <a:t>SOURCE</a:t>
            </a:r>
            <a:r>
              <a:rPr lang="en-US" sz="700" spc="200" dirty="0">
                <a:solidFill>
                  <a:schemeClr val="accent2"/>
                </a:solidFill>
              </a:rPr>
              <a:t> </a:t>
            </a:r>
            <a:r>
              <a:rPr lang="en-US" sz="700" dirty="0">
                <a:solidFill>
                  <a:srgbClr val="AEABAB"/>
                </a:solidFill>
                <a:latin typeface="Arial"/>
                <a:ea typeface="Arial"/>
                <a:cs typeface="Arial"/>
                <a:sym typeface="Arial"/>
              </a:rPr>
              <a:t>Reuters, Transport Topics, CBS News, CNBC, The Hill. </a:t>
            </a:r>
            <a:r>
              <a:rPr lang="en-US" sz="700" dirty="0" err="1">
                <a:solidFill>
                  <a:srgbClr val="AEABAB"/>
                </a:solidFill>
                <a:latin typeface="Arial"/>
                <a:ea typeface="Arial"/>
                <a:cs typeface="Arial"/>
                <a:sym typeface="Arial"/>
              </a:rPr>
              <a:t>Axios</a:t>
            </a:r>
            <a:endParaRPr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D18C0F-E6FD-4E2E-8BEE-B005D94C4B67}"/>
              </a:ext>
            </a:extLst>
          </p:cNvPr>
          <p:cNvSpPr txBox="1"/>
          <p:nvPr/>
        </p:nvSpPr>
        <p:spPr>
          <a:xfrm>
            <a:off x="636989" y="6346956"/>
            <a:ext cx="268532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200" dirty="0">
                <a:solidFill>
                  <a:schemeClr val="accent1"/>
                </a:solidFill>
              </a:rPr>
              <a:t>PRESENTATION CENTER </a:t>
            </a:r>
            <a:r>
              <a:rPr lang="en-US" sz="700" dirty="0">
                <a:solidFill>
                  <a:srgbClr val="AEABAB"/>
                </a:solidFill>
              </a:rPr>
              <a:t>07/28/21</a:t>
            </a:r>
          </a:p>
        </p:txBody>
      </p:sp>
      <p:sp>
        <p:nvSpPr>
          <p:cNvPr id="13" name="Google Shape;91;p3">
            <a:extLst>
              <a:ext uri="{FF2B5EF4-FFF2-40B4-BE49-F238E27FC236}">
                <a16:creationId xmlns:a16="http://schemas.microsoft.com/office/drawing/2014/main" id="{81B7471A-2D65-453A-B4AB-7049D717D36A}"/>
              </a:ext>
            </a:extLst>
          </p:cNvPr>
          <p:cNvSpPr txBox="1"/>
          <p:nvPr/>
        </p:nvSpPr>
        <p:spPr>
          <a:xfrm>
            <a:off x="965201" y="812913"/>
            <a:ext cx="7339814" cy="908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None/>
            </a:pPr>
            <a:r>
              <a:rPr lang="en-US" sz="20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American Jobs Plan status update (3/3)</a:t>
            </a:r>
            <a:endParaRPr dirty="0"/>
          </a:p>
        </p:txBody>
      </p:sp>
      <p:sp>
        <p:nvSpPr>
          <p:cNvPr id="14" name="Google Shape;98;p3">
            <a:extLst>
              <a:ext uri="{FF2B5EF4-FFF2-40B4-BE49-F238E27FC236}">
                <a16:creationId xmlns:a16="http://schemas.microsoft.com/office/drawing/2014/main" id="{F476822F-BE42-4C67-8CB4-CEADA2FDC8E5}"/>
              </a:ext>
            </a:extLst>
          </p:cNvPr>
          <p:cNvSpPr txBox="1"/>
          <p:nvPr/>
        </p:nvSpPr>
        <p:spPr>
          <a:xfrm>
            <a:off x="965201" y="1234440"/>
            <a:ext cx="754301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7F7F7F"/>
                </a:solidFill>
              </a:rPr>
              <a:t>An agreement has been reached for a $1.2 </a:t>
            </a:r>
            <a:r>
              <a:rPr lang="en-US" b="1">
                <a:solidFill>
                  <a:srgbClr val="7F7F7F"/>
                </a:solidFill>
              </a:rPr>
              <a:t>trillion bipartisan infrastructure </a:t>
            </a:r>
            <a:r>
              <a:rPr lang="en-US" b="1" dirty="0">
                <a:solidFill>
                  <a:srgbClr val="7F7F7F"/>
                </a:solidFill>
              </a:rPr>
              <a:t>bill and heads to the Senate floor as early as Wednesday, July 28 for a vote</a:t>
            </a:r>
            <a:endParaRPr lang="en-US" sz="1400" b="1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92;p3">
            <a:extLst>
              <a:ext uri="{FF2B5EF4-FFF2-40B4-BE49-F238E27FC236}">
                <a16:creationId xmlns:a16="http://schemas.microsoft.com/office/drawing/2014/main" id="{0F949817-E3C0-4CA6-B1CC-867F44F39720}"/>
              </a:ext>
            </a:extLst>
          </p:cNvPr>
          <p:cNvSpPr/>
          <p:nvPr/>
        </p:nvSpPr>
        <p:spPr>
          <a:xfrm>
            <a:off x="1639920" y="2211404"/>
            <a:ext cx="2047660" cy="1522976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8B8C8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8B8C8B"/>
                </a:solidFill>
                <a:latin typeface="Arial"/>
                <a:ea typeface="Arial"/>
                <a:cs typeface="Arial"/>
                <a:sym typeface="Arial"/>
              </a:rPr>
              <a:t>Overview of the two bills</a:t>
            </a:r>
            <a:endParaRPr lang="en-US" dirty="0">
              <a:solidFill>
                <a:srgbClr val="8B8C8B"/>
              </a:solidFill>
            </a:endParaRPr>
          </a:p>
        </p:txBody>
      </p:sp>
      <p:sp>
        <p:nvSpPr>
          <p:cNvPr id="16" name="Google Shape;93;p3">
            <a:extLst>
              <a:ext uri="{FF2B5EF4-FFF2-40B4-BE49-F238E27FC236}">
                <a16:creationId xmlns:a16="http://schemas.microsoft.com/office/drawing/2014/main" id="{9C6BF662-6648-46A7-977F-383DFBAC9A49}"/>
              </a:ext>
            </a:extLst>
          </p:cNvPr>
          <p:cNvSpPr/>
          <p:nvPr/>
        </p:nvSpPr>
        <p:spPr>
          <a:xfrm>
            <a:off x="4103331" y="2057407"/>
            <a:ext cx="4403679" cy="4167216"/>
          </a:xfrm>
          <a:prstGeom prst="roundRect">
            <a:avLst>
              <a:gd name="adj" fmla="val 3206"/>
            </a:avLst>
          </a:prstGeom>
          <a:solidFill>
            <a:schemeClr val="lt1"/>
          </a:solidFill>
          <a:ln w="12700" cap="flat" cmpd="sng">
            <a:solidFill>
              <a:srgbClr val="359E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900" b="1" dirty="0">
                <a:solidFill>
                  <a:srgbClr val="359E8F"/>
                </a:solidFill>
                <a:latin typeface="Arial"/>
                <a:ea typeface="Arial"/>
                <a:cs typeface="Arial"/>
                <a:sym typeface="Arial"/>
              </a:rPr>
              <a:t>CURRENT STATEMENTS/ARGUMENTS</a:t>
            </a:r>
            <a:endParaRPr lang="en-US" sz="900" dirty="0"/>
          </a:p>
          <a:p>
            <a:pPr marL="171450" marR="0" lvl="0" indent="-171450" algn="l" rtl="0"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▪"/>
            </a:pPr>
            <a:r>
              <a:rPr lang="en-US" sz="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bipartisan group of senators have agreed on the major measures within the infrastructure bill slating a Senate vote as early as Wednesday night, July 28.</a:t>
            </a:r>
          </a:p>
          <a:p>
            <a:pPr marR="0" lvl="0" algn="l" rtl="0">
              <a:spcAft>
                <a:spcPts val="0"/>
              </a:spcAft>
              <a:buClr>
                <a:srgbClr val="000000"/>
              </a:buClr>
              <a:buSzPts val="1000"/>
            </a:pPr>
            <a:endParaRPr lang="en-US" sz="9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indent="-171450">
              <a:buSzPts val="1000"/>
              <a:buFont typeface="Noto Sans Symbols"/>
              <a:buChar char="▪"/>
            </a:pPr>
            <a:r>
              <a:rPr lang="en-US" sz="900" dirty="0"/>
              <a:t>Sen Rob Portman (R-OH) and lead GOP negotiator stated there is now an agreement on major issues</a:t>
            </a:r>
          </a:p>
          <a:p>
            <a:pPr marL="171450" indent="-171450">
              <a:buSzPts val="1000"/>
              <a:buFont typeface="Noto Sans Symbols"/>
              <a:buChar char="▪"/>
            </a:pPr>
            <a:endParaRPr lang="en-US" sz="900" dirty="0"/>
          </a:p>
          <a:p>
            <a:pPr marL="171450" indent="-171450">
              <a:buSzPts val="1000"/>
              <a:buFont typeface="Noto Sans Symbols"/>
              <a:buChar char="▪"/>
            </a:pPr>
            <a:r>
              <a:rPr lang="en-US" sz="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largest hurdles of consensus include transit policy and payment for the package</a:t>
            </a:r>
            <a:endParaRPr lang="en-US" sz="900" dirty="0"/>
          </a:p>
          <a:p>
            <a:pPr>
              <a:buSzPts val="1000"/>
            </a:pPr>
            <a:endParaRPr lang="en-US" sz="9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▪"/>
            </a:pPr>
            <a:r>
              <a:rPr lang="en-US" sz="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Bernie Sanders (I-VT), Senate Budget Committee Democrats, and White House officials have come to an agreement on a $3.5 trillion reconciliation bill; payment proposals include tax increases on corporations and the wealthy, immigration reform, and tariffs on nations without stringent anti-climate change policies in place. Republicans are not participating in negotiations and are expected to unanimously oppose it</a:t>
            </a:r>
          </a:p>
          <a:p>
            <a:pPr marL="171450" marR="0" lvl="0" indent="-171450" algn="l" rtl="0"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▪"/>
            </a:pPr>
            <a:endParaRPr lang="en-US" sz="900" dirty="0"/>
          </a:p>
          <a:p>
            <a:pPr marR="0" lvl="0" algn="l" rtl="0">
              <a:spcAft>
                <a:spcPts val="0"/>
              </a:spcAft>
              <a:buClr>
                <a:srgbClr val="000000"/>
              </a:buClr>
              <a:buSzPts val="1000"/>
            </a:pPr>
            <a:endParaRPr lang="en-US"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Aft>
                <a:spcPts val="400"/>
              </a:spcAft>
              <a:buNone/>
            </a:pPr>
            <a:r>
              <a:rPr lang="en-US" sz="900" b="1" dirty="0">
                <a:solidFill>
                  <a:srgbClr val="359E8F"/>
                </a:solidFill>
                <a:latin typeface="Arial"/>
                <a:ea typeface="Arial"/>
                <a:cs typeface="Arial"/>
                <a:sym typeface="Arial"/>
              </a:rPr>
              <a:t>LOOKING AHEAD</a:t>
            </a:r>
            <a:endParaRPr lang="en-US" sz="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6688" marR="0" lvl="0" indent="-166688" algn="l" rtl="0"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bipartisan deal requires support from all 50 Democrats and 10 Republicans </a:t>
            </a: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overcome </a:t>
            </a:r>
            <a:r>
              <a:rPr lang="en-US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filibuster challenge – achieved 7/28/21.</a:t>
            </a:r>
          </a:p>
          <a:p>
            <a:pPr marR="0" lvl="0" algn="l" rtl="0">
              <a:spcAft>
                <a:spcPts val="0"/>
              </a:spcAft>
              <a:buClr>
                <a:schemeClr val="dk1"/>
              </a:buClr>
              <a:buSzPts val="1000"/>
            </a:pPr>
            <a:endParaRPr lang="en-US" sz="900" dirty="0"/>
          </a:p>
          <a:p>
            <a:pPr marL="166688" marR="0" lvl="0" indent="-16668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Senate Majority Leader Chuck Schumer (D-N.Y.) stated it’s time for a “yes” as he is prepared to keep the Senate over the weekend until a bill is passed </a:t>
            </a:r>
          </a:p>
          <a:p>
            <a:pPr marL="166688" marR="0" lvl="0" indent="-16668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endParaRPr lang="en-US" sz="900" dirty="0">
              <a:solidFill>
                <a:schemeClr val="dk1"/>
              </a:solidFill>
            </a:endParaRPr>
          </a:p>
          <a:p>
            <a:pPr marL="166688" marR="0" lvl="0" indent="-16668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900" dirty="0">
                <a:solidFill>
                  <a:schemeClr val="dk1"/>
                </a:solidFill>
              </a:rPr>
              <a:t>Current estimates for the bill are proposed to be $1.2 trillion over the next 8 years or $974 billion in 5 years, complemented with $579 billion in new spending</a:t>
            </a:r>
            <a:endParaRPr lang="en-US" sz="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94;p3">
            <a:extLst>
              <a:ext uri="{FF2B5EF4-FFF2-40B4-BE49-F238E27FC236}">
                <a16:creationId xmlns:a16="http://schemas.microsoft.com/office/drawing/2014/main" id="{F49718F0-3833-49F7-B71C-17FB62417A73}"/>
              </a:ext>
            </a:extLst>
          </p:cNvPr>
          <p:cNvSpPr/>
          <p:nvPr/>
        </p:nvSpPr>
        <p:spPr>
          <a:xfrm>
            <a:off x="1639920" y="4543894"/>
            <a:ext cx="2047660" cy="1523445"/>
          </a:xfrm>
          <a:prstGeom prst="roundRect">
            <a:avLst>
              <a:gd name="adj" fmla="val 16667"/>
            </a:avLst>
          </a:prstGeom>
          <a:solidFill>
            <a:srgbClr val="359E8F"/>
          </a:solidFill>
          <a:ln w="12700" cap="flat" cmpd="sng">
            <a:solidFill>
              <a:srgbClr val="3E908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Current arguments and forecast for the bills</a:t>
            </a:r>
            <a:endParaRPr>
              <a:solidFill>
                <a:schemeClr val="bg1"/>
              </a:solidFill>
            </a:endParaRPr>
          </a:p>
        </p:txBody>
      </p:sp>
      <p:pic>
        <p:nvPicPr>
          <p:cNvPr id="18" name="Google Shape;95;p3">
            <a:extLst>
              <a:ext uri="{FF2B5EF4-FFF2-40B4-BE49-F238E27FC236}">
                <a16:creationId xmlns:a16="http://schemas.microsoft.com/office/drawing/2014/main" id="{DFD3CB84-D074-4324-8433-7D97FC31F4D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425" y="2648101"/>
            <a:ext cx="686203" cy="7454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Google Shape;96;p3">
            <a:extLst>
              <a:ext uri="{FF2B5EF4-FFF2-40B4-BE49-F238E27FC236}">
                <a16:creationId xmlns:a16="http://schemas.microsoft.com/office/drawing/2014/main" id="{557156BF-900B-44FB-945E-2B35560B0C8A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3687580" y="5305617"/>
            <a:ext cx="415751" cy="0"/>
          </a:xfrm>
          <a:prstGeom prst="straightConnector1">
            <a:avLst/>
          </a:prstGeom>
          <a:noFill/>
          <a:ln w="9525" cap="flat" cmpd="sng">
            <a:solidFill>
              <a:srgbClr val="359E8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" name="Google Shape;97;p3">
            <a:extLst>
              <a:ext uri="{FF2B5EF4-FFF2-40B4-BE49-F238E27FC236}">
                <a16:creationId xmlns:a16="http://schemas.microsoft.com/office/drawing/2014/main" id="{7C0D5EB5-04B3-43D4-97FB-F649E73146B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230" y="5029418"/>
            <a:ext cx="766594" cy="764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568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5C6B5"/>
      </a:accent1>
      <a:accent2>
        <a:srgbClr val="00A8E1"/>
      </a:accent2>
      <a:accent3>
        <a:srgbClr val="BABBBA"/>
      </a:accent3>
      <a:accent4>
        <a:srgbClr val="FE5637"/>
      </a:accent4>
      <a:accent5>
        <a:srgbClr val="32653A"/>
      </a:accent5>
      <a:accent6>
        <a:srgbClr val="005471"/>
      </a:accent6>
      <a:hlink>
        <a:srgbClr val="69D3EB"/>
      </a:hlink>
      <a:folHlink>
        <a:srgbClr val="2B698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1900</Words>
  <Application>Microsoft Office PowerPoint</Application>
  <PresentationFormat>On-screen Show (4:3)</PresentationFormat>
  <Paragraphs>150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4" baseType="lpstr">
      <vt:lpstr>Arial</vt:lpstr>
      <vt:lpstr>NB International Pro</vt:lpstr>
      <vt:lpstr>Helvetica Neue</vt:lpstr>
      <vt:lpstr>Calibri</vt:lpstr>
      <vt:lpstr>Proxima Nova</vt:lpstr>
      <vt:lpstr>Montserrat</vt:lpstr>
      <vt:lpstr>Noto Sans Symbols</vt:lpstr>
      <vt:lpstr>Roboto</vt:lpstr>
      <vt:lpstr>Arial Black</vt:lpstr>
      <vt:lpstr>Quattrocento Sans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Jobs Plan status update</dc:title>
  <dc:creator>Presentation Center</dc:creator>
  <cp:lastModifiedBy>Mark Casso</cp:lastModifiedBy>
  <cp:revision>16</cp:revision>
  <dcterms:created xsi:type="dcterms:W3CDTF">2020-05-28T13:14:54Z</dcterms:created>
  <dcterms:modified xsi:type="dcterms:W3CDTF">2021-07-29T16:43:00Z</dcterms:modified>
</cp:coreProperties>
</file>