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5280" userDrawn="1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480" userDrawn="1">
          <p15:clr>
            <a:srgbClr val="A4A3A4"/>
          </p15:clr>
        </p15:guide>
        <p15:guide id="5" pos="52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tAuJ4B2m/jfinGzLEjElVWEQPV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M Yohannes" initials="AMY" lastIdx="30" clrIdx="0">
    <p:extLst>
      <p:ext uri="{19B8F6BF-5375-455C-9EA6-DF929625EA0E}">
        <p15:presenceInfo xmlns:p15="http://schemas.microsoft.com/office/powerpoint/2012/main" userId="Abigail M Yohannes" providerId="None"/>
      </p:ext>
    </p:extLst>
  </p:cmAuthor>
  <p:cmAuthor id="2" name="Gordon Ebanks" initials="GE" lastIdx="2" clrIdx="1">
    <p:extLst>
      <p:ext uri="{19B8F6BF-5375-455C-9EA6-DF929625EA0E}">
        <p15:presenceInfo xmlns:p15="http://schemas.microsoft.com/office/powerpoint/2012/main" userId="S::gordone@nycstudents.net::2f020ef3-44b7-4d79-9242-47a0d7c9cd5b" providerId="AD"/>
      </p:ext>
    </p:extLst>
  </p:cmAuthor>
  <p:cmAuthor id="3" name="Matthew Henderson" initials="MH" lastIdx="19" clrIdx="2">
    <p:extLst>
      <p:ext uri="{19B8F6BF-5375-455C-9EA6-DF929625EA0E}">
        <p15:presenceInfo xmlns:p15="http://schemas.microsoft.com/office/powerpoint/2012/main" userId="8f386777f190c6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C8B"/>
    <a:srgbClr val="3E9084"/>
    <a:srgbClr val="359E8F"/>
    <a:srgbClr val="AEABAB"/>
    <a:srgbClr val="000000"/>
    <a:srgbClr val="75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67476" autoAdjust="0"/>
  </p:normalViewPr>
  <p:slideViewPr>
    <p:cSldViewPr snapToGrid="0">
      <p:cViewPr varScale="1">
        <p:scale>
          <a:sx n="110" d="100"/>
          <a:sy n="110" d="100"/>
        </p:scale>
        <p:origin x="1038" y="78"/>
      </p:cViewPr>
      <p:guideLst>
        <p:guide orient="horz" pos="2472"/>
        <p:guide pos="5280"/>
        <p:guide orient="horz" pos="3792"/>
        <p:guide pos="480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</a:pP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“Senate GOP unveils its $928 billion infrastructure counteroffer to Biden — here’s what’s in it,” </a:t>
            </a:r>
            <a:r>
              <a:rPr lang="en-US" b="0" i="1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CNBC</a:t>
            </a: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accessed June 2, 2021, </a:t>
            </a:r>
            <a:r>
              <a:rPr lang="en-US" dirty="0"/>
              <a:t>https://www.cnbc.com/2021/05/27/biden-infrastructure-plan-capito-discusses-republican-counteroffer.html.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Jordan Smith, “GOP Infrastructure Plan Offers $65B for Broadband Expansion,” </a:t>
            </a:r>
            <a:r>
              <a:rPr lang="en-US" i="1" dirty="0"/>
              <a:t>Meritalk</a:t>
            </a:r>
            <a:r>
              <a:rPr lang="en-US" dirty="0"/>
              <a:t>, April 23, 2021, https://www.meritalk.com/articles/gop-infrastructure-plan-offers-65b-for-broadband-expansion/.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John Eggerton, “GOP Proposes $65 Billion Broadband Funding Counter Offer,” </a:t>
            </a:r>
            <a:r>
              <a:rPr lang="en-US" i="1" dirty="0"/>
              <a:t>Multichannel News</a:t>
            </a:r>
            <a:r>
              <a:rPr lang="en-US" dirty="0"/>
              <a:t>, accessed June 2, 2021, https://www.nexttv.com/news/gop-proposes-dollar65-billion-broadband-funding-counter-offer.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Phil Mattingly and Kate Sullivan, “White House drops price tag of infrastructure proposal in counteroffer to GOP lawmakers but wide divide remains,” </a:t>
            </a:r>
            <a:r>
              <a:rPr lang="en-US" i="1" dirty="0"/>
              <a:t>CNN</a:t>
            </a:r>
            <a:r>
              <a:rPr lang="en-US" dirty="0"/>
              <a:t>, May 22, 2021, https://www.cnn.com/2021/05/21/politics/white-house-infrastructure-counteroffer-1-7-trillion/index.html.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“HOW DOES THE REPUBLICAN INFRASTRUCTURE PLAN COMPARE TO PRESIDENT BIDEN'S PROPOSAL?” </a:t>
            </a:r>
            <a:r>
              <a:rPr lang="en-US" i="1" dirty="0"/>
              <a:t>PGPF</a:t>
            </a:r>
            <a:r>
              <a:rPr lang="en-US" dirty="0"/>
              <a:t>, May 12, 2021, https://www.pgpf.org/blog/2021/05/how-does-the-republican-infrastructure-plan-compare-to-president-bidens-proposal.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Christina Wilkie, “White House makes $1.7 trillion infrastructure counteroffer — but Republicans say sides now seem further apart,” </a:t>
            </a:r>
            <a:r>
              <a:rPr lang="en-US" i="1" dirty="0"/>
              <a:t>CNBC</a:t>
            </a:r>
            <a:r>
              <a:rPr lang="en-US" dirty="0"/>
              <a:t>, May 22, 2021, https://www.cnbc.com/2021/05/21/white-house-makes-1point7-trillion-infrastructure-counteroffer-to-gop-.html.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None/>
            </a:pP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“Biden to resume infrastructure talks with key Republican Capito on Wednesday,” </a:t>
            </a:r>
            <a:r>
              <a:rPr lang="en-US" b="0" i="1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CNBC</a:t>
            </a:r>
            <a:r>
              <a:rPr lang="en-US" b="0" i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accessed June 2, 2021, </a:t>
            </a:r>
            <a:r>
              <a:rPr lang="en-US" dirty="0"/>
              <a:t>https://www.cnbc.com/2021/06/01/joe-biden-to-meet-with-shelley-moore-capito-to-discuss-infrastructure-plan.html.</a:t>
            </a:r>
            <a:endParaRPr dirty="0"/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>
                <a:effectLst/>
              </a:rPr>
              <a:t>Mascaro, Lisa. “Big Win for $1T INFRASTRUCTURE Bill: DEMS, GOP Come Together.” </a:t>
            </a:r>
            <a:r>
              <a:rPr lang="en-US" i="1" dirty="0">
                <a:effectLst/>
              </a:rPr>
              <a:t>AP NEWS</a:t>
            </a:r>
            <a:r>
              <a:rPr lang="en-US" dirty="0">
                <a:effectLst/>
              </a:rPr>
              <a:t>, Associated Press, 10 Aug. 2021, apnews.com/article/senate-infrastructure-bill-politics-joe-biden-a431f8c9f3f113b661cb3526512fc4e0.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Sprunt, Barbara. “Here's What's Included in the Bipartisan Infrastructure Bill.” </a:t>
            </a:r>
            <a:r>
              <a:rPr lang="en-US" i="1" dirty="0">
                <a:effectLst/>
              </a:rPr>
              <a:t>NPR</a:t>
            </a:r>
            <a:r>
              <a:rPr lang="en-US" dirty="0">
                <a:effectLst/>
              </a:rPr>
              <a:t>, NPR, 2 Aug. 2021, www.npr.org/2021/06/24/1009923468/heres-whats-included-in-the-infrastructure-deal-that-biden-struck-with-senators.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dirty="0">
              <a:solidFill>
                <a:srgbClr val="27272A"/>
              </a:solidFill>
              <a:effectLst/>
              <a:latin typeface="Helvetica Neue"/>
              <a:sym typeface="Helvetica Neue"/>
            </a:endParaRPr>
          </a:p>
          <a:p>
            <a:r>
              <a:rPr lang="en-US" dirty="0">
                <a:effectLst/>
              </a:rPr>
              <a:t>Sprunt, Barbara. “Here's What's Included in the Bipartisan Infrastructure Bill.” </a:t>
            </a:r>
            <a:r>
              <a:rPr lang="en-US" i="1" dirty="0">
                <a:effectLst/>
              </a:rPr>
              <a:t>NPR</a:t>
            </a:r>
            <a:r>
              <a:rPr lang="en-US" dirty="0">
                <a:effectLst/>
              </a:rPr>
              <a:t>, NPR, 2 Aug. 2021, www.npr.org/2021/06/24/1009923468/heres-whats-included-in-the-infrastructure-deal-that-biden-struck-with-senators.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Franck, Thomas. “Here's What's next for the $1 Trillion Bipartisan Infrastructure Bill.” </a:t>
            </a:r>
            <a:r>
              <a:rPr lang="en-US" i="1" dirty="0">
                <a:effectLst/>
              </a:rPr>
              <a:t>CNBC</a:t>
            </a:r>
            <a:r>
              <a:rPr lang="en-US" dirty="0">
                <a:effectLst/>
              </a:rPr>
              <a:t>, CNBC, 10 Aug. 2021, www.cnbc.com/2021/08/10/the-senate-passes-infrastructure-bill-whats-next.html.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Pramuk, Jacob. “Senate approves framework of $3.5 trillion budget plan that would expand Medicare, tax credits and climate initiatives.” </a:t>
            </a:r>
            <a:r>
              <a:rPr lang="en-US" i="1" dirty="0">
                <a:effectLst/>
              </a:rPr>
              <a:t>CNBC</a:t>
            </a:r>
            <a:r>
              <a:rPr lang="en-US" i="0" dirty="0">
                <a:effectLst/>
              </a:rPr>
              <a:t>, CNBC, 11 Aug. 2021, https://www.cnbc.com/2021/08/11/senate-passes-3point5-trillion-budget-resolution-after-infrastructure-bill.html</a:t>
            </a:r>
            <a:endParaRPr lang="en-US" dirty="0">
              <a:effectLst/>
            </a:endParaRPr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8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litics 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810705" y="1481394"/>
            <a:ext cx="7772400" cy="7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810705" y="2334041"/>
            <a:ext cx="6858000" cy="41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705" y="5710376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256539" y="547104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 l="37341" t="17511" r="53523" b="75118"/>
          <a:stretch/>
        </p:blipFill>
        <p:spPr>
          <a:xfrm>
            <a:off x="963105" y="5862776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7"/>
          <p:cNvPicPr preferRelativeResize="0"/>
          <p:nvPr/>
        </p:nvPicPr>
        <p:blipFill rotWithShape="1">
          <a:blip r:embed="rId3">
            <a:alphaModFix/>
          </a:blip>
          <a:srcRect l="37341" t="17511" r="53523" b="75118"/>
          <a:stretch/>
        </p:blipFill>
        <p:spPr>
          <a:xfrm rot="5400000">
            <a:off x="8408939" y="699504"/>
            <a:ext cx="627299" cy="114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965201" y="820133"/>
            <a:ext cx="7339814" cy="72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359E8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 b="0" i="0" u="none" strike="noStrike" cap="none" dirty="0">
              <a:solidFill>
                <a:srgbClr val="359E8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" name="Google Shape;26;p8"/>
          <p:cNvPicPr preferRelativeResize="0"/>
          <p:nvPr/>
        </p:nvPicPr>
        <p:blipFill rotWithShape="1">
          <a:blip r:embed="rId2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1EAAD6-68D4-4FE6-9063-DA123A1F7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itics Title Slide">
  <p:cSld name="Politics 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9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-5298"/>
            <a:ext cx="9144000" cy="687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 txBox="1">
            <a:spLocks noGrp="1"/>
          </p:cNvSpPr>
          <p:nvPr>
            <p:ph type="ctrTitle"/>
          </p:nvPr>
        </p:nvSpPr>
        <p:spPr>
          <a:xfrm>
            <a:off x="810705" y="1481394"/>
            <a:ext cx="7772400" cy="7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810705" y="2334041"/>
            <a:ext cx="6858000" cy="41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705" y="5710376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256539" y="547104"/>
            <a:ext cx="627299" cy="114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43974" cy="81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5113030" y="3667"/>
            <a:ext cx="4030970" cy="685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965201" y="820132"/>
            <a:ext cx="73398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9" name="Google Shape;39;p10"/>
          <p:cNvPicPr preferRelativeResize="0"/>
          <p:nvPr/>
        </p:nvPicPr>
        <p:blipFill rotWithShape="1">
          <a:blip r:embed="rId3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26D1B-1CC3-41A1-A022-14F1FDB48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965201" y="820133"/>
            <a:ext cx="7339814" cy="72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359E8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 dirty="0">
              <a:solidFill>
                <a:srgbClr val="359E8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17A5F-794C-4A21-BD36-42E270801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/>
        </p:nvSpPr>
        <p:spPr>
          <a:xfrm>
            <a:off x="0" y="4902926"/>
            <a:ext cx="9144000" cy="1955074"/>
          </a:xfrm>
          <a:prstGeom prst="rect">
            <a:avLst/>
          </a:prstGeom>
          <a:solidFill>
            <a:srgbClr val="359E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965201" y="820133"/>
            <a:ext cx="7339814" cy="72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8333294" y="6239509"/>
            <a:ext cx="810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8DCD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sz="1200" dirty="0">
              <a:solidFill>
                <a:srgbClr val="98DCD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l="35408" t="17512" r="57241" b="75725"/>
          <a:stretch/>
        </p:blipFill>
        <p:spPr>
          <a:xfrm rot="-5400000">
            <a:off x="8622647" y="6341173"/>
            <a:ext cx="232001" cy="810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12"/>
          <p:cNvCxnSpPr/>
          <p:nvPr/>
        </p:nvCxnSpPr>
        <p:spPr>
          <a:xfrm>
            <a:off x="0" y="5436809"/>
            <a:ext cx="8333294" cy="0"/>
          </a:xfrm>
          <a:prstGeom prst="straightConnector1">
            <a:avLst/>
          </a:prstGeom>
          <a:noFill/>
          <a:ln w="12700" cap="flat" cmpd="sng">
            <a:solidFill>
              <a:srgbClr val="98DCD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5E1B4C6-CE1A-4146-BD5D-870B6A5E0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965201" y="820132"/>
            <a:ext cx="73398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965201" y="2268194"/>
            <a:ext cx="7339814" cy="386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4" name="Google Shape;1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2843974" cy="8125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810705" y="1481394"/>
            <a:ext cx="7552245" cy="71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 dirty="0"/>
              <a:t>Infrastructure Investment and Jobs Act (IIJA)</a:t>
            </a:r>
            <a:endParaRPr dirty="0"/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810705" y="2334041"/>
            <a:ext cx="6858000" cy="18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9E8F"/>
              </a:buClr>
              <a:buSzPts val="2000"/>
              <a:buNone/>
            </a:pPr>
            <a:r>
              <a:rPr lang="en-US" sz="2000" b="1" dirty="0">
                <a:solidFill>
                  <a:srgbClr val="359E8F"/>
                </a:solidFill>
              </a:rPr>
              <a:t>The bipartisan infrastructure bill in response to President Biden’s American Jobs Plan (AJP)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b="1" dirty="0"/>
              <a:t>CIRT ADVOCACY INFORMATION CENTER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b="1" dirty="0"/>
              <a:t>(August 11, 2021)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br>
              <a:rPr lang="en-US" sz="1200" b="1" dirty="0"/>
            </a:br>
            <a:endParaRPr dirty="0"/>
          </a:p>
        </p:txBody>
      </p:sp>
      <p:sp>
        <p:nvSpPr>
          <p:cNvPr id="58" name="Google Shape;58;p1"/>
          <p:cNvSpPr txBox="1"/>
          <p:nvPr/>
        </p:nvSpPr>
        <p:spPr>
          <a:xfrm>
            <a:off x="6105833" y="6050734"/>
            <a:ext cx="2752640" cy="53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695F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rgbClr val="23695F"/>
                </a:solidFill>
                <a:latin typeface="Arial"/>
                <a:ea typeface="Arial"/>
                <a:cs typeface="Arial"/>
                <a:sym typeface="Arial"/>
              </a:rPr>
              <a:t>PRODUCER</a:t>
            </a:r>
            <a:endParaRPr sz="1200" b="1" i="0" u="none" strike="noStrike" cap="none" dirty="0">
              <a:solidFill>
                <a:srgbClr val="2369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59E8F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National Journal Presentation Center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965201" y="812913"/>
            <a:ext cx="7339814" cy="90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Evolution from Biden’s AJP to the Senate’s IIJA</a:t>
            </a:r>
            <a:endParaRPr dirty="0"/>
          </a:p>
        </p:txBody>
      </p:sp>
      <p:sp>
        <p:nvSpPr>
          <p:cNvPr id="65" name="Google Shape;65;p2"/>
          <p:cNvSpPr/>
          <p:nvPr/>
        </p:nvSpPr>
        <p:spPr>
          <a:xfrm>
            <a:off x="1040532" y="1916075"/>
            <a:ext cx="1700784" cy="4087368"/>
          </a:xfrm>
          <a:prstGeom prst="roundRect">
            <a:avLst>
              <a:gd name="adj" fmla="val 2369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2869175" y="1916075"/>
            <a:ext cx="1700784" cy="4087368"/>
          </a:xfrm>
          <a:prstGeom prst="roundRect">
            <a:avLst>
              <a:gd name="adj" fmla="val 2245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4710058" y="1916075"/>
            <a:ext cx="1700784" cy="4087368"/>
          </a:xfrm>
          <a:prstGeom prst="roundRect">
            <a:avLst>
              <a:gd name="adj" fmla="val 2245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6532525" y="1916075"/>
            <a:ext cx="1700784" cy="4087368"/>
          </a:xfrm>
          <a:prstGeom prst="roundRect">
            <a:avLst>
              <a:gd name="adj" fmla="val 2245"/>
            </a:avLst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1040532" y="1994777"/>
            <a:ext cx="168854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ONE</a:t>
            </a:r>
            <a:endParaRPr sz="9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2869175" y="1994777"/>
            <a:ext cx="170078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TWO</a:t>
            </a:r>
            <a:endParaRPr sz="900" dirty="0"/>
          </a:p>
        </p:txBody>
      </p:sp>
      <p:sp>
        <p:nvSpPr>
          <p:cNvPr id="71" name="Google Shape;71;p2"/>
          <p:cNvSpPr txBox="1"/>
          <p:nvPr/>
        </p:nvSpPr>
        <p:spPr>
          <a:xfrm>
            <a:off x="4710058" y="1994777"/>
            <a:ext cx="170078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THREE</a:t>
            </a:r>
            <a:endParaRPr sz="900" dirty="0"/>
          </a:p>
        </p:txBody>
      </p:sp>
      <p:sp>
        <p:nvSpPr>
          <p:cNvPr id="72" name="Google Shape;72;p2"/>
          <p:cNvSpPr txBox="1"/>
          <p:nvPr/>
        </p:nvSpPr>
        <p:spPr>
          <a:xfrm>
            <a:off x="6532524" y="1994777"/>
            <a:ext cx="17007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Arial"/>
                <a:ea typeface="Arial"/>
                <a:cs typeface="Arial"/>
                <a:sym typeface="Arial"/>
              </a:rPr>
              <a:t>PROPOSAL FOUR</a:t>
            </a:r>
            <a:endParaRPr sz="900" dirty="0"/>
          </a:p>
        </p:txBody>
      </p:sp>
      <p:sp>
        <p:nvSpPr>
          <p:cNvPr id="73" name="Google Shape;73;p2"/>
          <p:cNvSpPr/>
          <p:nvPr/>
        </p:nvSpPr>
        <p:spPr>
          <a:xfrm>
            <a:off x="1040532" y="2270584"/>
            <a:ext cx="1700784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Jobs Plan</a:t>
            </a: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869175" y="2270584"/>
            <a:ext cx="1700784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GOP initial counterproposal</a:t>
            </a:r>
            <a:endParaRPr dirty="0"/>
          </a:p>
        </p:txBody>
      </p:sp>
      <p:sp>
        <p:nvSpPr>
          <p:cNvPr id="75" name="Google Shape;75;p2"/>
          <p:cNvSpPr/>
          <p:nvPr/>
        </p:nvSpPr>
        <p:spPr>
          <a:xfrm>
            <a:off x="4710058" y="2270584"/>
            <a:ext cx="1700784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Biden’s reduced offer</a:t>
            </a:r>
            <a:endParaRPr dirty="0"/>
          </a:p>
        </p:txBody>
      </p:sp>
      <p:sp>
        <p:nvSpPr>
          <p:cNvPr id="76" name="Google Shape;76;p2"/>
          <p:cNvSpPr/>
          <p:nvPr/>
        </p:nvSpPr>
        <p:spPr>
          <a:xfrm>
            <a:off x="6532525" y="2270584"/>
            <a:ext cx="1700785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GOP second counterproposal</a:t>
            </a:r>
            <a:endParaRPr dirty="0"/>
          </a:p>
        </p:txBody>
      </p:sp>
      <p:sp>
        <p:nvSpPr>
          <p:cNvPr id="77" name="Google Shape;77;p2"/>
          <p:cNvSpPr txBox="1"/>
          <p:nvPr/>
        </p:nvSpPr>
        <p:spPr>
          <a:xfrm>
            <a:off x="1040533" y="2955355"/>
            <a:ext cx="1688544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March 31</a:t>
            </a:r>
            <a:r>
              <a:rPr lang="en-US" sz="1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Pres. Biden released his $2.3 trillion American Jobs Plan, a proposal to restore and upgrade US infrastructure; the plan included: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$115 billion for roads and bridges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$110 billion for broadband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$85 billion for public transit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$400 billion in clean energy tax breaks 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$400 billion for caretaking infrastructure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$310 billion for domestic manufacturing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4710058" y="2955355"/>
            <a:ext cx="1700784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the total cost to $1.7 trillion, the White House said it would: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broadband funding to $65 billion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new funding requests for “roads, bridges, and major infrastructure projects”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9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hift funding for R&amp;D, small businesses, and supply chain improvements to separate legislation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532526" y="2955355"/>
            <a:ext cx="1700784" cy="293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May 27th, the GOP submitted its $928 billion infrastructure counteroffer; the proposal included:</a:t>
            </a:r>
            <a:endParaRPr sz="1000" b="1" dirty="0">
              <a:solidFill>
                <a:srgbClr val="00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$506 billion for roads, bridges, and major infrastructure projects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$98 billion for public transit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$72 billion for water systems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$65 billion for broadband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$56 billion for airports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$46 billion for passenger and freight rail systems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$22 billion for ports and waterways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2869175" y="2955355"/>
            <a:ext cx="1700784" cy="28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April 22</a:t>
            </a:r>
            <a:r>
              <a:rPr lang="en-US" sz="1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Senate Republicans released their $568 billion infrastructure plan counteroffer, which included: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$299 billion for roads and bridges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$65 billion for broadband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$61 billion for public transit</a:t>
            </a:r>
            <a:endParaRPr dirty="0"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 does </a:t>
            </a:r>
            <a:r>
              <a:rPr lang="en-US" sz="1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include: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energy tax breaks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Caretaking infrastructure spending</a:t>
            </a:r>
            <a:endParaRPr dirty="0"/>
          </a:p>
          <a:p>
            <a:pPr marL="17145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</a:pP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 manufacturing spending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965201" y="1234440"/>
            <a:ext cx="74983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How the Biden administration’s American Jobs Plan and renegotiations between a group of bipartisan senators resulted in the Infrastructure Investment and Jobs Act</a:t>
            </a:r>
            <a:endParaRPr dirty="0"/>
          </a:p>
        </p:txBody>
      </p:sp>
      <p:sp>
        <p:nvSpPr>
          <p:cNvPr id="82" name="Google Shape;82;p2"/>
          <p:cNvSpPr txBox="1"/>
          <p:nvPr/>
        </p:nvSpPr>
        <p:spPr>
          <a:xfrm>
            <a:off x="636990" y="6224623"/>
            <a:ext cx="76680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rgbClr val="757070"/>
                </a:solidFill>
              </a:rPr>
              <a:t>SOURCE</a:t>
            </a:r>
            <a:r>
              <a:rPr lang="en-US" sz="700" spc="200" dirty="0">
                <a:solidFill>
                  <a:schemeClr val="accent2"/>
                </a:solidFill>
              </a:rPr>
              <a:t> 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Meritalk, CNBC, CNN, PGPF.</a:t>
            </a:r>
            <a:endParaRPr dirty="0"/>
          </a:p>
        </p:txBody>
      </p:sp>
      <p:sp>
        <p:nvSpPr>
          <p:cNvPr id="83" name="Google Shape;83;p2"/>
          <p:cNvSpPr txBox="1"/>
          <p:nvPr/>
        </p:nvSpPr>
        <p:spPr>
          <a:xfrm>
            <a:off x="636989" y="6346956"/>
            <a:ext cx="268532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chemeClr val="accent1"/>
                </a:solidFill>
              </a:rPr>
              <a:t>PRESENTATION CENTER 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6/2/21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/>
        </p:nvSpPr>
        <p:spPr>
          <a:xfrm>
            <a:off x="965201" y="812913"/>
            <a:ext cx="7339814" cy="90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Infrastructure Investment and Jobs Act (1/2)</a:t>
            </a:r>
            <a:endParaRPr dirty="0"/>
          </a:p>
        </p:txBody>
      </p:sp>
      <p:sp>
        <p:nvSpPr>
          <p:cNvPr id="92" name="Google Shape;92;p3"/>
          <p:cNvSpPr/>
          <p:nvPr/>
        </p:nvSpPr>
        <p:spPr>
          <a:xfrm>
            <a:off x="1639920" y="2369844"/>
            <a:ext cx="2047660" cy="1522976"/>
          </a:xfrm>
          <a:prstGeom prst="roundRect">
            <a:avLst>
              <a:gd name="adj" fmla="val 16667"/>
            </a:avLst>
          </a:prstGeom>
          <a:solidFill>
            <a:srgbClr val="359E8F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 of the IIJA</a:t>
            </a:r>
            <a:endParaRPr dirty="0"/>
          </a:p>
        </p:txBody>
      </p:sp>
      <p:sp>
        <p:nvSpPr>
          <p:cNvPr id="93" name="Google Shape;93;p3"/>
          <p:cNvSpPr/>
          <p:nvPr/>
        </p:nvSpPr>
        <p:spPr>
          <a:xfrm>
            <a:off x="4103331" y="2044460"/>
            <a:ext cx="4434643" cy="4180163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+mn-lt"/>
                <a:ea typeface="Arial"/>
                <a:cs typeface="Arial"/>
                <a:sym typeface="Arial"/>
              </a:rPr>
              <a:t>OVERVIEW OF </a:t>
            </a:r>
            <a:r>
              <a:rPr lang="en-US" sz="900" b="1" dirty="0">
                <a:solidFill>
                  <a:srgbClr val="359E8F"/>
                </a:solidFill>
                <a:latin typeface="+mn-lt"/>
              </a:rPr>
              <a:t>THE INFRASTRUCTURE INVESTMENT AND JOBS ACT</a:t>
            </a:r>
            <a:br>
              <a:rPr lang="en-US" sz="900" b="1" dirty="0">
                <a:solidFill>
                  <a:srgbClr val="359E8F"/>
                </a:solidFill>
                <a:latin typeface="+mn-lt"/>
              </a:rPr>
            </a:br>
            <a:endParaRPr lang="en-US" sz="900" b="1" dirty="0">
              <a:solidFill>
                <a:srgbClr val="359E8F"/>
              </a:solidFill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Authorizes nearly $550 billion in new federal money for infrastructure projects, as well as to renew existing programs that were set to expire in September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$110 billion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roads, bridges, and other major projects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$73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update the nation’s electricity grid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$66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passenger and freight rail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$65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broadband internet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$55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water infrastructure</a:t>
            </a:r>
          </a:p>
          <a:p>
            <a:pPr marL="1143000" marR="0" lvl="2" indent="-22860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$15 billion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removing lead pipes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$50 billion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climate resiliency projects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$39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public transit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$25 billion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airports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$21 billion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environmental remediation projects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$17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ports and waterways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$11 billion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transportation safety projects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$7.5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low emissions buses and ferries</a:t>
            </a:r>
          </a:p>
          <a:p>
            <a:pPr marL="742950" marR="0" lvl="1" indent="-285750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$7.5 billion </a:t>
            </a: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construct EV charging stations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+mn-l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639920" y="4508440"/>
            <a:ext cx="2047660" cy="15234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8B8C8B"/>
                </a:solidFill>
                <a:latin typeface="Arial"/>
                <a:ea typeface="Arial"/>
                <a:cs typeface="Arial"/>
                <a:sym typeface="Arial"/>
              </a:rPr>
              <a:t>Outlook for passage</a:t>
            </a:r>
            <a:endParaRPr dirty="0">
              <a:solidFill>
                <a:srgbClr val="8B8C8B"/>
              </a:solidFill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85" y="2929608"/>
            <a:ext cx="686203" cy="7454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3"/>
          <p:cNvCxnSpPr>
            <a:cxnSpLocks/>
          </p:cNvCxnSpPr>
          <p:nvPr/>
        </p:nvCxnSpPr>
        <p:spPr>
          <a:xfrm>
            <a:off x="3687580" y="3177052"/>
            <a:ext cx="41580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230" y="5029418"/>
            <a:ext cx="766594" cy="7649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965201" y="1231044"/>
            <a:ext cx="77493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On August 10, the Senate approved the amended Infrastructure Investment and Jobs Act in a 69-30 vote and now sends the bill to a divided House of Representatives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Google Shape;90;p3">
            <a:extLst>
              <a:ext uri="{FF2B5EF4-FFF2-40B4-BE49-F238E27FC236}">
                <a16:creationId xmlns:a16="http://schemas.microsoft.com/office/drawing/2014/main" id="{8190B74D-57A0-478A-91FB-336BFB1C8276}"/>
              </a:ext>
            </a:extLst>
          </p:cNvPr>
          <p:cNvSpPr txBox="1"/>
          <p:nvPr/>
        </p:nvSpPr>
        <p:spPr>
          <a:xfrm>
            <a:off x="636990" y="6224623"/>
            <a:ext cx="76680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rgbClr val="757070"/>
                </a:solidFill>
              </a:rPr>
              <a:t>SOURCE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 Associated Press, NPR</a:t>
            </a:r>
            <a:endParaRPr dirty="0">
              <a:solidFill>
                <a:srgbClr val="AEABA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567F4-8B9D-441F-BAC9-A5283DF99456}"/>
              </a:ext>
            </a:extLst>
          </p:cNvPr>
          <p:cNvSpPr txBox="1"/>
          <p:nvPr/>
        </p:nvSpPr>
        <p:spPr>
          <a:xfrm>
            <a:off x="636989" y="6346956"/>
            <a:ext cx="268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PRESENTATION CENTER </a:t>
            </a:r>
            <a:r>
              <a:rPr lang="en-US" sz="700" dirty="0">
                <a:solidFill>
                  <a:srgbClr val="AEABAB"/>
                </a:solidFill>
              </a:rPr>
              <a:t>8/10/21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636990" y="6224623"/>
            <a:ext cx="766802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spc="200" dirty="0">
                <a:solidFill>
                  <a:srgbClr val="757070"/>
                </a:solidFill>
              </a:rPr>
              <a:t>SOURCE</a:t>
            </a:r>
            <a:r>
              <a:rPr lang="en-US" sz="700" spc="200" dirty="0">
                <a:solidFill>
                  <a:schemeClr val="accent2"/>
                </a:solidFill>
              </a:rPr>
              <a:t> </a:t>
            </a:r>
            <a:r>
              <a:rPr lang="en-US" sz="700" dirty="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CNBC, NPR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18C0F-E6FD-4E2E-8BEE-B005D94C4B67}"/>
              </a:ext>
            </a:extLst>
          </p:cNvPr>
          <p:cNvSpPr txBox="1"/>
          <p:nvPr/>
        </p:nvSpPr>
        <p:spPr>
          <a:xfrm>
            <a:off x="636989" y="6346956"/>
            <a:ext cx="2685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PRESENTATION CENTER </a:t>
            </a:r>
            <a:r>
              <a:rPr lang="en-US" sz="700" dirty="0">
                <a:solidFill>
                  <a:srgbClr val="AEABAB"/>
                </a:solidFill>
              </a:rPr>
              <a:t>08/10/21</a:t>
            </a:r>
          </a:p>
        </p:txBody>
      </p:sp>
      <p:sp>
        <p:nvSpPr>
          <p:cNvPr id="21" name="Google Shape;92;p3">
            <a:extLst>
              <a:ext uri="{FF2B5EF4-FFF2-40B4-BE49-F238E27FC236}">
                <a16:creationId xmlns:a16="http://schemas.microsoft.com/office/drawing/2014/main" id="{44113F9D-0473-4FC0-9841-3317046E875A}"/>
              </a:ext>
            </a:extLst>
          </p:cNvPr>
          <p:cNvSpPr/>
          <p:nvPr/>
        </p:nvSpPr>
        <p:spPr>
          <a:xfrm>
            <a:off x="1639920" y="2369844"/>
            <a:ext cx="2047660" cy="152297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Overview of the IIJA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Google Shape;95;p3">
            <a:extLst>
              <a:ext uri="{FF2B5EF4-FFF2-40B4-BE49-F238E27FC236}">
                <a16:creationId xmlns:a16="http://schemas.microsoft.com/office/drawing/2014/main" id="{CC29B612-77CB-4287-96FC-17D280D1E0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85" y="2929608"/>
            <a:ext cx="686203" cy="74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93;p3">
            <a:extLst>
              <a:ext uri="{FF2B5EF4-FFF2-40B4-BE49-F238E27FC236}">
                <a16:creationId xmlns:a16="http://schemas.microsoft.com/office/drawing/2014/main" id="{2750AFD3-151F-4BFE-A9A1-AB37D4806AA8}"/>
              </a:ext>
            </a:extLst>
          </p:cNvPr>
          <p:cNvSpPr/>
          <p:nvPr/>
        </p:nvSpPr>
        <p:spPr>
          <a:xfrm>
            <a:off x="4103380" y="2044460"/>
            <a:ext cx="4434643" cy="4180163"/>
          </a:xfrm>
          <a:prstGeom prst="roundRect">
            <a:avLst>
              <a:gd name="adj" fmla="val 3206"/>
            </a:avLst>
          </a:prstGeom>
          <a:solidFill>
            <a:schemeClr val="lt1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359E8F"/>
                </a:solidFill>
                <a:latin typeface="+mn-lt"/>
                <a:ea typeface="Arial"/>
                <a:cs typeface="Arial"/>
                <a:sym typeface="Arial"/>
              </a:rPr>
              <a:t>CRITICISMS OF THE INFRASTRUCTURE INVESTMENT AND JOBS ACT</a:t>
            </a:r>
            <a:endParaRPr lang="en-US" sz="900" b="1" dirty="0">
              <a:solidFill>
                <a:srgbClr val="359E8F"/>
              </a:solidFill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While the bill had been lauded for being “paid for,” including by repurposing unspent COVID-19 relief funds, the Congressional Budget Office said the legislation would add $256 billion to the federal deficit over the next decade, leading conservatives to largely oppose the bill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Inversely, progressive Democrats in the House argue the bill been slimmed down too much, calling for the Senate to pass a separate $3.5 trillion ‘social infrastructure’ budget resolution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 passage of the IIJA in the Senate, the chamber voted to proceed with the budget resolution along party lines, 50-49</a:t>
            </a:r>
          </a:p>
          <a:p>
            <a:pPr lvl="2">
              <a:spcAft>
                <a:spcPts val="800"/>
              </a:spcAft>
            </a:pPr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NEXT STEPS</a:t>
            </a:r>
          </a:p>
          <a:p>
            <a:pPr marL="171450" lvl="2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The Senate is expected to return from its recess on September 13</a:t>
            </a:r>
          </a:p>
          <a:p>
            <a:pPr marL="171450" lvl="2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The House is expected to reconvene from recess on August 23</a:t>
            </a:r>
            <a:endParaRPr lang="en-US" sz="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House Speaker Nancy Pelosi (D-CA-12) has backed the progressives, saying she won’t bring up the IIJA in the House until the Senate passes the secondary budget resolution</a:t>
            </a:r>
            <a:endParaRPr lang="en-US" sz="900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House and Senate Republicans are steadfast in opposing the Democrats’ proposed budget resolution (waiving filibuster rules), creating a slim chance of passage without unanimous support within the Democratic party</a:t>
            </a:r>
            <a:endParaRPr lang="en-US" sz="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More moderate Senate Democrats like Joe Manchin (D-WV) and Kyrsten Sinema (D-AZ) are wary over the price tag of the resolution</a:t>
            </a:r>
            <a:endParaRPr lang="en-US" sz="900" dirty="0">
              <a:solidFill>
                <a:schemeClr val="tx1"/>
              </a:solidFill>
              <a:latin typeface="+mn-lt"/>
            </a:endParaRPr>
          </a:p>
          <a:p>
            <a:pPr marL="171450" lvl="2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Until the outcome of the Senate budget resolution is determined, the bill is set to stall in the House</a:t>
            </a:r>
          </a:p>
          <a:p>
            <a:pPr marL="171450" lvl="3" indent="-17145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Google Shape;94;p3">
            <a:extLst>
              <a:ext uri="{FF2B5EF4-FFF2-40B4-BE49-F238E27FC236}">
                <a16:creationId xmlns:a16="http://schemas.microsoft.com/office/drawing/2014/main" id="{516BF8B6-E345-4377-8A43-54E32955AAA7}"/>
              </a:ext>
            </a:extLst>
          </p:cNvPr>
          <p:cNvSpPr/>
          <p:nvPr/>
        </p:nvSpPr>
        <p:spPr>
          <a:xfrm>
            <a:off x="1639920" y="4508440"/>
            <a:ext cx="2047660" cy="152344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Outlook for passage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8" name="Google Shape;97;p3">
            <a:extLst>
              <a:ext uri="{FF2B5EF4-FFF2-40B4-BE49-F238E27FC236}">
                <a16:creationId xmlns:a16="http://schemas.microsoft.com/office/drawing/2014/main" id="{76220EEE-EB17-411E-AA8E-A0E499F17C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230" y="5029418"/>
            <a:ext cx="766594" cy="764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96;p3">
            <a:extLst>
              <a:ext uri="{FF2B5EF4-FFF2-40B4-BE49-F238E27FC236}">
                <a16:creationId xmlns:a16="http://schemas.microsoft.com/office/drawing/2014/main" id="{28E0C6AA-C559-47D1-B6C7-333431467DF3}"/>
              </a:ext>
            </a:extLst>
          </p:cNvPr>
          <p:cNvCxnSpPr>
            <a:cxnSpLocks/>
          </p:cNvCxnSpPr>
          <p:nvPr/>
        </p:nvCxnSpPr>
        <p:spPr>
          <a:xfrm>
            <a:off x="3687580" y="5280172"/>
            <a:ext cx="41580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91;p3">
            <a:extLst>
              <a:ext uri="{FF2B5EF4-FFF2-40B4-BE49-F238E27FC236}">
                <a16:creationId xmlns:a16="http://schemas.microsoft.com/office/drawing/2014/main" id="{F0BB2E3F-3EB8-4D82-A540-BEAB81722F7E}"/>
              </a:ext>
            </a:extLst>
          </p:cNvPr>
          <p:cNvSpPr txBox="1"/>
          <p:nvPr/>
        </p:nvSpPr>
        <p:spPr>
          <a:xfrm>
            <a:off x="965201" y="812913"/>
            <a:ext cx="7339814" cy="90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Infrastructure Investment and Jobs Act (2/2)</a:t>
            </a:r>
            <a:endParaRPr dirty="0"/>
          </a:p>
        </p:txBody>
      </p:sp>
      <p:sp>
        <p:nvSpPr>
          <p:cNvPr id="31" name="Google Shape;98;p3">
            <a:extLst>
              <a:ext uri="{FF2B5EF4-FFF2-40B4-BE49-F238E27FC236}">
                <a16:creationId xmlns:a16="http://schemas.microsoft.com/office/drawing/2014/main" id="{1ABDA9AD-E578-46C5-8FE1-EA4470990A59}"/>
              </a:ext>
            </a:extLst>
          </p:cNvPr>
          <p:cNvSpPr txBox="1"/>
          <p:nvPr/>
        </p:nvSpPr>
        <p:spPr>
          <a:xfrm>
            <a:off x="965201" y="1231044"/>
            <a:ext cx="77493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While the bill garnered bipartisan support in the Senate, including from Minority Leader Mitch McConnell (R-KY), it faces an uncertain future in the House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C6B5"/>
      </a:accent1>
      <a:accent2>
        <a:srgbClr val="00A8E1"/>
      </a:accent2>
      <a:accent3>
        <a:srgbClr val="BABBBA"/>
      </a:accent3>
      <a:accent4>
        <a:srgbClr val="FE5637"/>
      </a:accent4>
      <a:accent5>
        <a:srgbClr val="32653A"/>
      </a:accent5>
      <a:accent6>
        <a:srgbClr val="005471"/>
      </a:accent6>
      <a:hlink>
        <a:srgbClr val="69D3EB"/>
      </a:hlink>
      <a:folHlink>
        <a:srgbClr val="2B69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1298</Words>
  <Application>Microsoft Office PowerPoint</Application>
  <PresentationFormat>On-screen Show (4:3)</PresentationFormat>
  <Paragraphs>120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 Black</vt:lpstr>
      <vt:lpstr>Helvetica Neue</vt:lpstr>
      <vt:lpstr>Courier New</vt:lpstr>
      <vt:lpstr>Proxima Nova</vt:lpstr>
      <vt:lpstr>Calibri</vt:lpstr>
      <vt:lpstr>Arial</vt:lpstr>
      <vt:lpstr>Noto Sans Symbols</vt:lpstr>
      <vt:lpstr>Wingdings</vt:lpstr>
      <vt:lpstr>Office Theme</vt:lpstr>
      <vt:lpstr>Infrastructure Investment and Jobs Act (IIJA)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Jobs Plan status update</dc:title>
  <dc:creator>Presentation Center</dc:creator>
  <cp:lastModifiedBy>Mark Casso</cp:lastModifiedBy>
  <cp:revision>31</cp:revision>
  <dcterms:created xsi:type="dcterms:W3CDTF">2020-05-28T13:14:54Z</dcterms:created>
  <dcterms:modified xsi:type="dcterms:W3CDTF">2021-08-11T15:50:40Z</dcterms:modified>
</cp:coreProperties>
</file>